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4" r:id="rId18"/>
    <p:sldId id="271" r:id="rId19"/>
    <p:sldId id="275" r:id="rId20"/>
    <p:sldId id="276" r:id="rId21"/>
    <p:sldId id="272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94660"/>
  </p:normalViewPr>
  <p:slideViewPr>
    <p:cSldViewPr snapToGrid="0">
      <p:cViewPr varScale="1">
        <p:scale>
          <a:sx n="93" d="100"/>
          <a:sy n="93" d="100"/>
        </p:scale>
        <p:origin x="72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4DB7D-EC76-4268-ADF5-5F742B8E60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1324C2-33D6-4F02-A756-E6A51A5344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00B8C-797C-4F81-AA80-453DA9613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FF5D7-74B7-41FE-9F13-404E9506AFB7}" type="datetimeFigureOut">
              <a:rPr lang="en-US" smtClean="0"/>
              <a:t>03-Mar-19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777BD-4734-4D65-A67B-9067EC5E0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82FB5-040D-4F56-809D-527AF2EC5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B40D3-7B27-432F-B303-D20ECCB89DC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FG_Logo.jpg">
            <a:extLst>
              <a:ext uri="{FF2B5EF4-FFF2-40B4-BE49-F238E27FC236}">
                <a16:creationId xmlns:a16="http://schemas.microsoft.com/office/drawing/2014/main" id="{8C90BB5C-76A5-4E46-8DD3-A443993728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7" y="6038849"/>
            <a:ext cx="734445" cy="7344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A89984-DF34-4B61-ADBD-FF758D25B9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0529" y="6021180"/>
            <a:ext cx="871471" cy="83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120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4CA6F-85B2-4EC9-B925-7B7149EC1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B71CF6-41CC-4B74-8E38-98BD5EC668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17756-3803-4962-B6CD-AF6C7C5D6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FF5D7-74B7-41FE-9F13-404E9506AFB7}" type="datetimeFigureOut">
              <a:rPr lang="en-US" smtClean="0"/>
              <a:t>03-Mar-19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96DF61-6634-4CDC-9FE9-92D093484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B9C88-7344-49A2-AED5-2D65A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B40D3-7B27-432F-B303-D20ECCB89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288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D4020F-083D-48CB-B15C-FB90B0DB20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B3DC73-0E21-46F3-BCA9-26012E187E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319B2-9E7E-4029-8CEC-FCCCA7627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FF5D7-74B7-41FE-9F13-404E9506AFB7}" type="datetimeFigureOut">
              <a:rPr lang="en-US" smtClean="0"/>
              <a:t>03-Mar-19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C36A7-0836-4584-A346-C439B8558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A94A2-9BC6-4605-9AD0-894A871F1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B40D3-7B27-432F-B303-D20ECCB89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987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65D3A-23EF-48C3-AEA1-FD9644861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265B4-8818-4489-8C18-3C5F49F1C6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70386-4B33-4287-B213-B6EB39CAA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FF5D7-74B7-41FE-9F13-404E9506AFB7}" type="datetimeFigureOut">
              <a:rPr lang="en-US" smtClean="0"/>
              <a:t>03-Mar-19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C9D64-C99F-4A87-B761-303BD11F5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B5D05-711E-4C7A-B097-55E858AC8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B40D3-7B27-432F-B303-D20ECCB89DC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FG_Logo.jpg">
            <a:extLst>
              <a:ext uri="{FF2B5EF4-FFF2-40B4-BE49-F238E27FC236}">
                <a16:creationId xmlns:a16="http://schemas.microsoft.com/office/drawing/2014/main" id="{FC19593B-7F27-4FBC-8507-93D89D47F1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7" y="6038849"/>
            <a:ext cx="734445" cy="7344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FDDFE2-3C92-4EFB-B2EA-45278A344A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0529" y="6021180"/>
            <a:ext cx="871471" cy="83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833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C2DE9-1C89-40EF-BCD0-9279015F3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49BD07-067F-459F-8E7B-0C623580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42E2B-B8CD-47A2-8183-BECDB8AD6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FF5D7-74B7-41FE-9F13-404E9506AFB7}" type="datetimeFigureOut">
              <a:rPr lang="en-US" smtClean="0"/>
              <a:t>03-Mar-19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46ADD7-1DCD-44E9-AC9C-06FA7FF70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1000-A951-4C78-823B-CB5C5219C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B40D3-7B27-432F-B303-D20ECCB89DC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FG_Logo.jpg">
            <a:extLst>
              <a:ext uri="{FF2B5EF4-FFF2-40B4-BE49-F238E27FC236}">
                <a16:creationId xmlns:a16="http://schemas.microsoft.com/office/drawing/2014/main" id="{4D8C0832-BEFB-4208-847B-1BB774ACD7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7" y="6038849"/>
            <a:ext cx="734445" cy="7344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A1F51C-5CDB-4746-B980-DF05B18239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0529" y="6021180"/>
            <a:ext cx="871471" cy="83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88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9921A-277C-430C-9498-C00100DD0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22111-6F03-467D-A446-30B0DB666C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6056B8-D1BD-4C7A-B5C9-17E1D1843B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551442-B42C-4E90-B535-923384B8B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FF5D7-74B7-41FE-9F13-404E9506AFB7}" type="datetimeFigureOut">
              <a:rPr lang="en-US" smtClean="0"/>
              <a:t>03-Mar-19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BBC02B-DA0C-465F-9DC5-76E10BD77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F85736-422B-4DF4-AD09-E4A678F6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B40D3-7B27-432F-B303-D20ECCB89DC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FG_Logo.jpg">
            <a:extLst>
              <a:ext uri="{FF2B5EF4-FFF2-40B4-BE49-F238E27FC236}">
                <a16:creationId xmlns:a16="http://schemas.microsoft.com/office/drawing/2014/main" id="{D52CEA1C-30AA-4FFB-ABF5-E45B46226D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7" y="6038849"/>
            <a:ext cx="734445" cy="7344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6EA70B-3155-4204-86DD-C057A9E610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0529" y="6021180"/>
            <a:ext cx="871471" cy="83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217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E5D41-B99A-423C-8DEA-5C88DF7BC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35891-BD76-4BA7-BAE2-2A12AAF58C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9677FA-C685-49BB-B0C8-FB9E9CD5A2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540216-AF50-418F-841F-A9162DA8AA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07B67D-62A0-4F92-9B3D-3677FD0EE9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4D64E9-85A1-4B9E-9364-0B831461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FF5D7-74B7-41FE-9F13-404E9506AFB7}" type="datetimeFigureOut">
              <a:rPr lang="en-US" smtClean="0"/>
              <a:t>03-Mar-19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6094E5-9F95-4E0E-A3FA-029AA9401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03F443-90A5-4B0E-9176-325758869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B40D3-7B27-432F-B303-D20ECCB89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388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8A41-10AA-4B14-B152-257AC7BFF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0FDC2D-75B5-48FA-9FDA-DC66A3F25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FF5D7-74B7-41FE-9F13-404E9506AFB7}" type="datetimeFigureOut">
              <a:rPr lang="en-US" smtClean="0"/>
              <a:t>03-Mar-19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73671C-B64C-41D8-9095-E7D2AF63C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70461C-22D8-4A18-9E56-75F480349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B40D3-7B27-432F-B303-D20ECCB89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189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7BEA19-BE37-4068-B34D-A5A64D89A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FF5D7-74B7-41FE-9F13-404E9506AFB7}" type="datetimeFigureOut">
              <a:rPr lang="en-US" smtClean="0"/>
              <a:t>03-Mar-19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DD5A10-8FDE-4110-A69F-730320E61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278D2E-5D76-4D89-A034-531ED09B2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B40D3-7B27-432F-B303-D20ECCB89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62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0444A-B99E-4121-89C9-3F732CA18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CA85B-F8A1-49B4-BF9B-1BCD4445F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5B10B5-5C01-4F35-9D09-AA2BBCC7C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36FA98-28DE-493F-A595-7F7029443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FF5D7-74B7-41FE-9F13-404E9506AFB7}" type="datetimeFigureOut">
              <a:rPr lang="en-US" smtClean="0"/>
              <a:t>03-Mar-19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61198-4195-4C4D-8082-332D32971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8CFE49-7A8A-48E3-94FE-2DF058FA3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B40D3-7B27-432F-B303-D20ECCB89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05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4D113-2058-4B9E-B098-0DD6D8D64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B63146-A37F-425B-9788-5881F506F2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235793-09B5-4BE2-8503-8AB742B9AD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364E77-BFB0-458A-A480-533F3BB04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FF5D7-74B7-41FE-9F13-404E9506AFB7}" type="datetimeFigureOut">
              <a:rPr lang="en-US" smtClean="0"/>
              <a:t>03-Mar-19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8BF29F-50AC-4C3B-BA67-007D27B55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4170CE-8305-4E02-890C-C199AC36E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B40D3-7B27-432F-B303-D20ECCB89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676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42000">
              <a:schemeClr val="accent6">
                <a:lumMod val="20000"/>
                <a:lumOff val="80000"/>
              </a:schemeClr>
            </a:gs>
            <a:gs pos="74000">
              <a:schemeClr val="accent6">
                <a:lumMod val="40000"/>
                <a:lumOff val="6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298DD5-FB24-45D9-AEED-4A5DE07A9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DC2581-877A-446E-89B3-6A4C50ED4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04D85-7359-44A9-82BF-2FB259391D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FF5D7-74B7-41FE-9F13-404E9506AFB7}" type="datetimeFigureOut">
              <a:rPr lang="en-US" smtClean="0"/>
              <a:t>03-Mar-19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410599-EBED-4E73-B3F6-12CAE07164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4AEB6-AFDA-4AAC-8F13-151C5703F0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B40D3-7B27-432F-B303-D20ECCB89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41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squarefootgardening.org" TargetMode="External"/><Relationship Id="rId2" Type="http://schemas.openxmlformats.org/officeDocument/2006/relationships/hyperlink" Target="http://www.squarefootgardening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3BD92-D08B-41B2-965B-F353485F83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85221"/>
            <a:ext cx="9144000" cy="224313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An Introduction to the </a:t>
            </a:r>
            <a:br>
              <a:rPr lang="en-US" b="1" dirty="0"/>
            </a:br>
            <a:r>
              <a:rPr lang="en-US" b="1" dirty="0"/>
              <a:t>Square Foot Gardening Method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71EAB0-F763-4826-95C7-CF6B5EEB82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28359"/>
            <a:ext cx="9144000" cy="1655762"/>
          </a:xfrm>
        </p:spPr>
        <p:txBody>
          <a:bodyPr/>
          <a:lstStyle/>
          <a:p>
            <a:r>
              <a:rPr lang="en-US" sz="2800" dirty="0"/>
              <a:t>A PowerPoint for Group Leaders to present to Pod Members</a:t>
            </a:r>
          </a:p>
          <a:p>
            <a:r>
              <a:rPr lang="en-US" sz="2000" dirty="0"/>
              <a:t>This information was adapted from the Square Foot Gardening Foundations materials created for the Gardening Webinar (available on PPC’s YouTube channel)</a:t>
            </a:r>
          </a:p>
        </p:txBody>
      </p:sp>
      <p:pic>
        <p:nvPicPr>
          <p:cNvPr id="4" name="Picture 3" descr="SFG_Logo.jpg">
            <a:extLst>
              <a:ext uri="{FF2B5EF4-FFF2-40B4-BE49-F238E27FC236}">
                <a16:creationId xmlns:a16="http://schemas.microsoft.com/office/drawing/2014/main" id="{9FD19A45-FE86-408C-8AE8-35914D8D3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394" y="4180456"/>
            <a:ext cx="2267969" cy="2267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A5CDD2-238C-4BFF-9C42-8F6902D74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9637" y="4026821"/>
            <a:ext cx="2695575" cy="25752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48331FA-7BE7-445F-A3D8-81353FED61DA}"/>
              </a:ext>
            </a:extLst>
          </p:cNvPr>
          <p:cNvSpPr/>
          <p:nvPr/>
        </p:nvSpPr>
        <p:spPr>
          <a:xfrm>
            <a:off x="0" y="5924550"/>
            <a:ext cx="838200" cy="9334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EC211A-DC93-43E7-8C27-7DEDCA817036}"/>
              </a:ext>
            </a:extLst>
          </p:cNvPr>
          <p:cNvSpPr/>
          <p:nvPr/>
        </p:nvSpPr>
        <p:spPr>
          <a:xfrm>
            <a:off x="11353800" y="5924550"/>
            <a:ext cx="838200" cy="9334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14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00BB5-B10D-4831-9057-555E33151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8 Steps of Building Your SFG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0FB25-FE67-4F25-8D83-4BD0BDE7D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9744" y="1825624"/>
            <a:ext cx="4419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1. Planning your garden</a:t>
            </a:r>
          </a:p>
          <a:p>
            <a:pPr marL="0" indent="0">
              <a:buNone/>
            </a:pPr>
            <a:r>
              <a:rPr lang="en-US" dirty="0"/>
              <a:t>2. Laying out a SFG</a:t>
            </a:r>
          </a:p>
          <a:p>
            <a:pPr marL="0" indent="0">
              <a:buNone/>
            </a:pPr>
            <a:r>
              <a:rPr lang="en-US" dirty="0"/>
              <a:t>3. Building boxes and grids</a:t>
            </a:r>
          </a:p>
          <a:p>
            <a:pPr marL="0" indent="0">
              <a:buNone/>
            </a:pPr>
            <a:r>
              <a:rPr lang="en-US" dirty="0"/>
              <a:t>4. Building box accessories</a:t>
            </a:r>
          </a:p>
          <a:p>
            <a:pPr marL="0" indent="0">
              <a:buNone/>
            </a:pPr>
            <a:r>
              <a:rPr lang="en-US" dirty="0"/>
              <a:t>5. Creating Mel's Mix</a:t>
            </a:r>
          </a:p>
          <a:p>
            <a:pPr marL="0" indent="0">
              <a:buNone/>
            </a:pPr>
            <a:r>
              <a:rPr lang="en-US" dirty="0"/>
              <a:t>6. Planting</a:t>
            </a:r>
          </a:p>
          <a:p>
            <a:pPr marL="0" indent="0">
              <a:buNone/>
            </a:pPr>
            <a:r>
              <a:rPr lang="en-US" dirty="0"/>
              <a:t>7. Maintaining</a:t>
            </a:r>
          </a:p>
          <a:p>
            <a:pPr marL="0" indent="0">
              <a:buNone/>
            </a:pPr>
            <a:r>
              <a:rPr lang="en-US" dirty="0"/>
              <a:t>8. Harvesting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DF1E5D-8AF0-4BA6-9039-35D9BDEBE4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94" r="-1" b="14452"/>
          <a:stretch/>
        </p:blipFill>
        <p:spPr>
          <a:xfrm>
            <a:off x="5663360" y="1485106"/>
            <a:ext cx="5528896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499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00BB5-B10D-4831-9057-555E33151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1. Planning Your Garden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0FB25-FE67-4F25-8D83-4BD0BDE7D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9743" y="1701799"/>
            <a:ext cx="5705857" cy="4351338"/>
          </a:xfrm>
        </p:spPr>
        <p:txBody>
          <a:bodyPr>
            <a:normAutofit/>
          </a:bodyPr>
          <a:lstStyle/>
          <a:p>
            <a:r>
              <a:rPr lang="en-US" dirty="0"/>
              <a:t>Plan your boxes to provide the amount of produce you’ll likely need</a:t>
            </a:r>
          </a:p>
          <a:p>
            <a:r>
              <a:rPr lang="en-US" dirty="0"/>
              <a:t>Tip: put taller plants on the north side of the box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0A14C0-3839-4D4A-93A4-E23FC8A843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731"/>
          <a:stretch/>
        </p:blipFill>
        <p:spPr>
          <a:xfrm>
            <a:off x="6979318" y="781050"/>
            <a:ext cx="4374482" cy="498639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E53415B-2B18-4191-B91F-BF1CF46B7314}"/>
              </a:ext>
            </a:extLst>
          </p:cNvPr>
          <p:cNvSpPr txBox="1">
            <a:spLocks/>
          </p:cNvSpPr>
          <p:nvPr/>
        </p:nvSpPr>
        <p:spPr>
          <a:xfrm>
            <a:off x="6934200" y="5840472"/>
            <a:ext cx="4419600" cy="685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Chapter 3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72E444-F103-4422-9EF4-4325F9C4F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933" y="3517843"/>
            <a:ext cx="4095475" cy="300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00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00BB5-B10D-4831-9057-555E33151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2. Laying out a SFG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0FB25-FE67-4F25-8D83-4BD0BDE7D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9744" y="1825624"/>
            <a:ext cx="4419600" cy="4351338"/>
          </a:xfrm>
        </p:spPr>
        <p:txBody>
          <a:bodyPr>
            <a:normAutofit/>
          </a:bodyPr>
          <a:lstStyle/>
          <a:p>
            <a:r>
              <a:rPr lang="en-US" dirty="0"/>
              <a:t>Chapter 4 will teach you how to plan the shape and configuration of your SFG boxes and map out where they will be located in your yard or patio</a:t>
            </a:r>
          </a:p>
          <a:p>
            <a:r>
              <a:rPr lang="en-US" dirty="0"/>
              <a:t>A simple 4’ x 4’ is recommended, but space or sunlight may determine an alternate shape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CD924C-7145-4DC8-98DC-510BB5881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3742" y="1560338"/>
            <a:ext cx="5835277" cy="373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45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9-02-04 at 12.27.42 PM.png">
            <a:extLst>
              <a:ext uri="{FF2B5EF4-FFF2-40B4-BE49-F238E27FC236}">
                <a16:creationId xmlns:a16="http://schemas.microsoft.com/office/drawing/2014/main" id="{0028801A-8325-4397-80EC-7771B391F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14694" y="613423"/>
            <a:ext cx="4104443" cy="36546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600BB5-B10D-4831-9057-555E33151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3. Building boxes and grids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0FB25-FE67-4F25-8D83-4BD0BDE7D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9744" y="1825624"/>
            <a:ext cx="4419600" cy="4351338"/>
          </a:xfrm>
        </p:spPr>
        <p:txBody>
          <a:bodyPr>
            <a:normAutofit/>
          </a:bodyPr>
          <a:lstStyle/>
          <a:p>
            <a:r>
              <a:rPr lang="en-US" dirty="0"/>
              <a:t>Chapter 5 provides instructions for not only the basic 4’ x 4’ box that is 6 inches deep but also a variety of other box shapes and sizes.</a:t>
            </a:r>
          </a:p>
          <a:p>
            <a:r>
              <a:rPr lang="en-US" dirty="0"/>
              <a:t>Re-use old building materials to create your box!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92BAC8-E351-4CD9-AAEE-867E2CF56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486" y="3278455"/>
            <a:ext cx="2728540" cy="321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71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00BB5-B10D-4831-9057-555E33151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4. Building Box Accessories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0FB25-FE67-4F25-8D83-4BD0BDE7D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9744" y="1825624"/>
            <a:ext cx="4419600" cy="4351338"/>
          </a:xfrm>
        </p:spPr>
        <p:txBody>
          <a:bodyPr>
            <a:normAutofit/>
          </a:bodyPr>
          <a:lstStyle/>
          <a:p>
            <a:r>
              <a:rPr lang="en-US" dirty="0"/>
              <a:t>Get the maximum productivity and convenience out of your SFG by adding trellises, protective covers, or other accessories </a:t>
            </a:r>
          </a:p>
          <a:p>
            <a:r>
              <a:rPr lang="en-US" dirty="0"/>
              <a:t>Or, using a standard box with a grid is just fine as well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B46465-50AE-4CA6-940B-28FAB5A9C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886832" y="1721045"/>
            <a:ext cx="3930151" cy="26846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AC7E5D-677E-4256-A877-31319389A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3876" y="510515"/>
            <a:ext cx="2267412" cy="3045633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1D8DDE36-BB06-4BAF-A835-E1BB82F411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15" r="9548" b="11655"/>
          <a:stretch/>
        </p:blipFill>
        <p:spPr>
          <a:xfrm>
            <a:off x="6296024" y="4588414"/>
            <a:ext cx="2419351" cy="20568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5449661-5FEE-4562-9BA5-C6F28BA2664A}"/>
              </a:ext>
            </a:extLst>
          </p:cNvPr>
          <p:cNvSpPr/>
          <p:nvPr/>
        </p:nvSpPr>
        <p:spPr>
          <a:xfrm>
            <a:off x="8725201" y="4988558"/>
            <a:ext cx="2419351" cy="135892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F039D4-3C75-47FA-A070-9F5948D9978C}"/>
              </a:ext>
            </a:extLst>
          </p:cNvPr>
          <p:cNvSpPr txBox="1"/>
          <p:nvPr/>
        </p:nvSpPr>
        <p:spPr>
          <a:xfrm>
            <a:off x="8582342" y="5190967"/>
            <a:ext cx="26197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 top hat for root veggies</a:t>
            </a:r>
          </a:p>
        </p:txBody>
      </p:sp>
    </p:spTree>
    <p:extLst>
      <p:ext uri="{BB962C8B-B14F-4D97-AF65-F5344CB8AC3E}">
        <p14:creationId xmlns:p14="http://schemas.microsoft.com/office/powerpoint/2010/main" val="3883958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00BB5-B10D-4831-9057-555E33151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5. Creating Mel’s Mix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0FB25-FE67-4F25-8D83-4BD0BDE7D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9743" y="1825624"/>
            <a:ext cx="5620131" cy="4351338"/>
          </a:xfrm>
        </p:spPr>
        <p:txBody>
          <a:bodyPr>
            <a:normAutofit/>
          </a:bodyPr>
          <a:lstStyle/>
          <a:p>
            <a:r>
              <a:rPr lang="en-US" dirty="0"/>
              <a:t>One of the most important steps is creating a special growing medium</a:t>
            </a:r>
          </a:p>
          <a:p>
            <a:r>
              <a:rPr lang="en-US" dirty="0"/>
              <a:t>Mel’s mix will last for 10 years with adding compost</a:t>
            </a:r>
          </a:p>
          <a:p>
            <a:r>
              <a:rPr lang="en-US" dirty="0"/>
              <a:t>The mix is friable and soft, weed(s) easily removed by hand</a:t>
            </a:r>
          </a:p>
          <a:p>
            <a:r>
              <a:rPr lang="en-US" dirty="0"/>
              <a:t>Increased water retention</a:t>
            </a:r>
          </a:p>
          <a:p>
            <a:r>
              <a:rPr lang="en-US" dirty="0"/>
              <a:t>1/3 compost, 1/3 peat moss, 1/3 coarse vermiculite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8A2F11-9960-4BBE-B8EB-A6D2E31CA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9050" y="680339"/>
            <a:ext cx="3314700" cy="530352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388E6DA-AD1F-4B04-A551-CC6376D061D0}"/>
              </a:ext>
            </a:extLst>
          </p:cNvPr>
          <p:cNvSpPr txBox="1">
            <a:spLocks/>
          </p:cNvSpPr>
          <p:nvPr/>
        </p:nvSpPr>
        <p:spPr>
          <a:xfrm>
            <a:off x="7686675" y="5983859"/>
            <a:ext cx="3219450" cy="685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Chapter 7 </a:t>
            </a:r>
          </a:p>
        </p:txBody>
      </p:sp>
    </p:spTree>
    <p:extLst>
      <p:ext uri="{BB962C8B-B14F-4D97-AF65-F5344CB8AC3E}">
        <p14:creationId xmlns:p14="http://schemas.microsoft.com/office/powerpoint/2010/main" val="3729489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00BB5-B10D-4831-9057-555E33151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5. Creating Mel’s Mix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0FB25-FE67-4F25-8D83-4BD0BDE7D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4810507" cy="459581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300" dirty="0"/>
              <a:t>Materials:</a:t>
            </a:r>
          </a:p>
          <a:p>
            <a:pPr marL="285750" indent="-285750"/>
            <a:r>
              <a:rPr lang="en-US" dirty="0"/>
              <a:t>Large tarp</a:t>
            </a:r>
          </a:p>
          <a:p>
            <a:pPr marL="285750" indent="-285750"/>
            <a:r>
              <a:rPr lang="en-US" dirty="0"/>
              <a:t>Particle mask for dust</a:t>
            </a:r>
          </a:p>
          <a:p>
            <a:pPr marL="285750" indent="-285750"/>
            <a:r>
              <a:rPr lang="en-US" dirty="0"/>
              <a:t>Shovel and rake</a:t>
            </a:r>
          </a:p>
          <a:p>
            <a:pPr marL="285750" indent="-285750"/>
            <a:r>
              <a:rPr lang="en-US" dirty="0"/>
              <a:t>5-gallon bucket</a:t>
            </a:r>
          </a:p>
          <a:p>
            <a:pPr marL="285750" indent="-285750"/>
            <a:r>
              <a:rPr lang="en-US" dirty="0"/>
              <a:t>Compost (if using store bought, use at least 5 different kinds if possible)</a:t>
            </a:r>
          </a:p>
          <a:p>
            <a:pPr marL="285750" indent="-285750"/>
            <a:r>
              <a:rPr lang="en-US" dirty="0"/>
              <a:t>Coarse vermiculite</a:t>
            </a:r>
          </a:p>
          <a:p>
            <a:pPr marL="285750" indent="-285750"/>
            <a:r>
              <a:rPr lang="en-US" dirty="0"/>
              <a:t>Peat moss</a:t>
            </a:r>
          </a:p>
          <a:p>
            <a:pPr marL="285750" indent="-285750"/>
            <a:r>
              <a:rPr lang="en-US" dirty="0"/>
              <a:t>Wheelbarrow</a:t>
            </a:r>
          </a:p>
          <a:p>
            <a:pPr marL="285750" indent="-285750"/>
            <a:r>
              <a:rPr lang="en-US" dirty="0"/>
              <a:t>Water supply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ED0B71-3980-4CAE-BACA-8B3FC97BE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707" y="1874574"/>
            <a:ext cx="6005149" cy="371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952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00BB5-B10D-4831-9057-555E33151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5. Creating Mel’s Mix continued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5ECBD80-E3EE-491B-B919-C53AE966E2EB}"/>
              </a:ext>
            </a:extLst>
          </p:cNvPr>
          <p:cNvSpPr txBox="1">
            <a:spLocks/>
          </p:cNvSpPr>
          <p:nvPr/>
        </p:nvSpPr>
        <p:spPr>
          <a:xfrm>
            <a:off x="1314450" y="1676401"/>
            <a:ext cx="3933825" cy="45958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000" dirty="0"/>
              <a:t>Making Mel’s Mix:</a:t>
            </a:r>
          </a:p>
          <a:p>
            <a:pPr marL="514350" indent="-514350">
              <a:buAutoNum type="arabicPeriod"/>
            </a:pPr>
            <a:r>
              <a:rPr lang="en-US" dirty="0"/>
              <a:t>Spread out a tarp and empty compost onto it</a:t>
            </a:r>
          </a:p>
          <a:p>
            <a:pPr marL="514350" indent="-514350">
              <a:buAutoNum type="arabicPeriod"/>
            </a:pPr>
            <a:r>
              <a:rPr lang="en-US" dirty="0"/>
              <a:t>Drag to mix</a:t>
            </a:r>
          </a:p>
          <a:p>
            <a:pPr marL="514350" indent="-514350">
              <a:buAutoNum type="arabicPeriod"/>
            </a:pPr>
            <a:r>
              <a:rPr lang="en-US" dirty="0"/>
              <a:t>Add peat moss, mist lightly with hose</a:t>
            </a:r>
          </a:p>
          <a:p>
            <a:pPr marL="514350" indent="-514350">
              <a:buAutoNum type="arabicPeriod"/>
            </a:pPr>
            <a:r>
              <a:rPr lang="en-US" dirty="0"/>
              <a:t>Add coarse vermiculite </a:t>
            </a:r>
            <a:r>
              <a:rPr lang="mr-IN" dirty="0"/>
              <a:t>–</a:t>
            </a:r>
            <a:r>
              <a:rPr lang="en-US" dirty="0"/>
              <a:t> mix well</a:t>
            </a:r>
          </a:p>
          <a:p>
            <a:pPr marL="514350" indent="-514350">
              <a:buAutoNum type="arabicPeriod"/>
            </a:pPr>
            <a:r>
              <a:rPr lang="en-US" dirty="0"/>
              <a:t>Transfer to garden box</a:t>
            </a:r>
          </a:p>
          <a:p>
            <a:pPr marL="514350" indent="-514350">
              <a:buAutoNum type="arabicPeriod"/>
            </a:pPr>
            <a:r>
              <a:rPr lang="en-US" dirty="0"/>
              <a:t>Add your grid</a:t>
            </a:r>
          </a:p>
        </p:txBody>
      </p:sp>
      <p:pic>
        <p:nvPicPr>
          <p:cNvPr id="8" name="Picture 7" descr="Screen Shot 2019-02-04 at 12.28.52 PM.png">
            <a:extLst>
              <a:ext uri="{FF2B5EF4-FFF2-40B4-BE49-F238E27FC236}">
                <a16:creationId xmlns:a16="http://schemas.microsoft.com/office/drawing/2014/main" id="{A6155B12-E986-4ADD-8167-69155A442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788" y="1508516"/>
            <a:ext cx="4171950" cy="493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697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3AB060-2E19-40E6-8F9E-B457F4EA0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5031" y="466883"/>
            <a:ext cx="2725444" cy="35344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600BB5-B10D-4831-9057-555E33151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6. Planting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0FB25-FE67-4F25-8D83-4BD0BDE7D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9744" y="1825624"/>
            <a:ext cx="4419600" cy="4351338"/>
          </a:xfrm>
        </p:spPr>
        <p:txBody>
          <a:bodyPr>
            <a:normAutofit/>
          </a:bodyPr>
          <a:lstStyle/>
          <a:p>
            <a:r>
              <a:rPr lang="en-US" dirty="0"/>
              <a:t>Chapter 8 will provide you all the details about planting practices used in </a:t>
            </a:r>
            <a:r>
              <a:rPr lang="en-US" dirty="0" err="1"/>
              <a:t>SFG’ing</a:t>
            </a:r>
            <a:endParaRPr lang="en-US" dirty="0"/>
          </a:p>
          <a:p>
            <a:r>
              <a:rPr lang="en-US" dirty="0"/>
              <a:t>No seeds are wasted</a:t>
            </a:r>
          </a:p>
          <a:p>
            <a:r>
              <a:rPr lang="en-US" dirty="0"/>
              <a:t>Transplanted seedlings almost never fail to thrive in Mel’s Mix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49F53E-4C36-4431-AB38-6EF86B219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560549"/>
            <a:ext cx="4125686" cy="288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2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00BB5-B10D-4831-9057-555E33151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6. Planting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0FB25-FE67-4F25-8D83-4BD0BDE7D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9744" y="1825624"/>
            <a:ext cx="4419600" cy="4351338"/>
          </a:xfrm>
        </p:spPr>
        <p:txBody>
          <a:bodyPr>
            <a:normAutofit/>
          </a:bodyPr>
          <a:lstStyle/>
          <a:p>
            <a:r>
              <a:rPr lang="en-US" dirty="0"/>
              <a:t>Divide your squares</a:t>
            </a:r>
          </a:p>
          <a:p>
            <a:r>
              <a:rPr lang="en-US" dirty="0"/>
              <a:t>Think of plants in sizes of small, medium, large, and extra large</a:t>
            </a:r>
          </a:p>
          <a:p>
            <a:r>
              <a:rPr lang="en-US" dirty="0" err="1"/>
              <a:t>SFG’ing</a:t>
            </a:r>
            <a:r>
              <a:rPr lang="en-US" dirty="0"/>
              <a:t> uses the 1, 4, 9, 16 spacing rule</a:t>
            </a:r>
          </a:p>
        </p:txBody>
      </p:sp>
      <p:pic>
        <p:nvPicPr>
          <p:cNvPr id="7" name="Picture 6" descr="Screen Shot 2019-02-04 at 12.31.02 PM.png">
            <a:extLst>
              <a:ext uri="{FF2B5EF4-FFF2-40B4-BE49-F238E27FC236}">
                <a16:creationId xmlns:a16="http://schemas.microsoft.com/office/drawing/2014/main" id="{C3651B7A-3745-425B-A2F4-FCE923259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74" y="1519237"/>
            <a:ext cx="5343525" cy="412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548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8729C-9BA3-49D6-B800-4C2DC326D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Original Square Foot Garden (SFG)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9DBDE-06C1-40D4-98AD-F6FE60A36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5978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Mel Bartholomew created the SFG method to:</a:t>
            </a:r>
          </a:p>
          <a:p>
            <a:r>
              <a:rPr lang="en-US" dirty="0"/>
              <a:t>Make gardening fun</a:t>
            </a:r>
          </a:p>
          <a:p>
            <a:r>
              <a:rPr lang="en-US" dirty="0"/>
              <a:t>Reduce the hard work</a:t>
            </a:r>
          </a:p>
          <a:p>
            <a:r>
              <a:rPr lang="en-US" dirty="0"/>
              <a:t>Be more efficient with time and resources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7572C675-8775-4A41-8DD1-54F936D4C1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92" r="20220" b="2"/>
          <a:stretch/>
        </p:blipFill>
        <p:spPr>
          <a:xfrm>
            <a:off x="6096000" y="1689100"/>
            <a:ext cx="5059780" cy="459422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518421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00BB5-B10D-4831-9057-555E33151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6. Planting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0FB25-FE67-4F25-8D83-4BD0BDE7D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9744" y="1825623"/>
            <a:ext cx="4419600" cy="466725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1 per square for extra-large crops such as broccoli, cabbage and peppers.</a:t>
            </a:r>
          </a:p>
          <a:p>
            <a:r>
              <a:rPr lang="en-US" dirty="0"/>
              <a:t>4 per square for large crops such as leaf lettuce, Swiss chard, or even flowers like marigolds.</a:t>
            </a:r>
          </a:p>
          <a:p>
            <a:r>
              <a:rPr lang="en-US" dirty="0"/>
              <a:t>9 per square for medium crops such as bush beans, spinach, or beets.</a:t>
            </a:r>
          </a:p>
          <a:p>
            <a:r>
              <a:rPr lang="en-US" dirty="0"/>
              <a:t>16 per square for small crops such as carrots, radishes, or onions.</a:t>
            </a:r>
          </a:p>
        </p:txBody>
      </p:sp>
      <p:pic>
        <p:nvPicPr>
          <p:cNvPr id="5" name="Picture 4" descr="SFG 2nd ed_Plant Spacing_109 (1).jpg">
            <a:extLst>
              <a:ext uri="{FF2B5EF4-FFF2-40B4-BE49-F238E27FC236}">
                <a16:creationId xmlns:a16="http://schemas.microsoft.com/office/drawing/2014/main" id="{8D429571-2798-4EEB-906B-6268703C9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925" y="1365344"/>
            <a:ext cx="5775875" cy="512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73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00BB5-B10D-4831-9057-555E33151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7. Maintaining Your Garden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0FB25-FE67-4F25-8D83-4BD0BDE7D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9744" y="1825624"/>
            <a:ext cx="4419600" cy="4351338"/>
          </a:xfrm>
        </p:spPr>
        <p:txBody>
          <a:bodyPr>
            <a:normAutofit/>
          </a:bodyPr>
          <a:lstStyle/>
          <a:p>
            <a:r>
              <a:rPr lang="en-US" dirty="0"/>
              <a:t>Chapter 9 includes techniques for watering and weeding your SFG, as well as inspecting it and tending to any pest problems and diseases</a:t>
            </a:r>
          </a:p>
          <a:p>
            <a:r>
              <a:rPr lang="en-US" dirty="0"/>
              <a:t>The only tools you need: a trowel, pencil, pair of scissors, and a small pruner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341A6C-1588-4D78-84E8-86D198269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364" y="1825624"/>
            <a:ext cx="5598436" cy="387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237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00BB5-B10D-4831-9057-555E33151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8. Harvesting Your Garden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0FB25-FE67-4F25-8D83-4BD0BDE7D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9744" y="1825624"/>
            <a:ext cx="4419600" cy="4351338"/>
          </a:xfrm>
        </p:spPr>
        <p:txBody>
          <a:bodyPr>
            <a:normAutofit/>
          </a:bodyPr>
          <a:lstStyle/>
          <a:p>
            <a:r>
              <a:rPr lang="en-US" dirty="0"/>
              <a:t>Chapter 10 will guide you through the harvesting process as your crops ripen</a:t>
            </a:r>
          </a:p>
          <a:p>
            <a:r>
              <a:rPr lang="en-US" dirty="0"/>
              <a:t>The diverse planting pattern used in the SFG Method allows harvesting to occur all through the garden season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7D63EE-23EE-40FB-955D-0E0E8A7BD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625" y="1020761"/>
            <a:ext cx="3814445" cy="536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5949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8729C-9BA3-49D6-B800-4C2DC326D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Connect with SFGF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9DBDE-06C1-40D4-98AD-F6FE60A36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5978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www.squarefootgardening.org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Email: </a:t>
            </a:r>
            <a:r>
              <a:rPr lang="en-US" dirty="0">
                <a:hlinkClick r:id="rId3"/>
              </a:rPr>
              <a:t>info@squarefootgardening.org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@</a:t>
            </a:r>
            <a:r>
              <a:rPr lang="en-US" dirty="0" err="1"/>
              <a:t>squarefootgardening</a:t>
            </a:r>
            <a:r>
              <a:rPr lang="en-US" dirty="0"/>
              <a:t> 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7572C675-8775-4A41-8DD1-54F936D4C1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92" r="20220" b="2"/>
          <a:stretch/>
        </p:blipFill>
        <p:spPr>
          <a:xfrm>
            <a:off x="6096000" y="1689100"/>
            <a:ext cx="5059780" cy="4594225"/>
          </a:xfrm>
          <a:prstGeom prst="rect">
            <a:avLst/>
          </a:prstGeom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CD646E-440C-4D84-91A4-6690C40879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395" y="4221924"/>
            <a:ext cx="438411" cy="4384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EC87C1-12B4-482E-B329-FD58239B03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8826" y="4221924"/>
            <a:ext cx="438411" cy="43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1825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43879223_2258953404371631_682277901684441088_o.jpg">
            <a:extLst>
              <a:ext uri="{FF2B5EF4-FFF2-40B4-BE49-F238E27FC236}">
                <a16:creationId xmlns:a16="http://schemas.microsoft.com/office/drawing/2014/main" id="{ADFFF4DD-89FF-4A3F-A59A-3B6C739B4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667" y="252286"/>
            <a:ext cx="6666666" cy="635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9774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3BD92-D08B-41B2-965B-F353485F83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85862"/>
            <a:ext cx="9144000" cy="2243138"/>
          </a:xfrm>
        </p:spPr>
        <p:txBody>
          <a:bodyPr>
            <a:normAutofit/>
          </a:bodyPr>
          <a:lstStyle/>
          <a:p>
            <a:r>
              <a:rPr lang="en-US" b="1" dirty="0"/>
              <a:t>Thank you and </a:t>
            </a:r>
            <a:br>
              <a:rPr lang="en-US" b="1" dirty="0"/>
            </a:br>
            <a:r>
              <a:rPr lang="en-US" b="1" dirty="0"/>
              <a:t>happy gardening!</a:t>
            </a:r>
          </a:p>
        </p:txBody>
      </p:sp>
      <p:pic>
        <p:nvPicPr>
          <p:cNvPr id="4" name="Picture 3" descr="SFG_Logo.jpg">
            <a:extLst>
              <a:ext uri="{FF2B5EF4-FFF2-40B4-BE49-F238E27FC236}">
                <a16:creationId xmlns:a16="http://schemas.microsoft.com/office/drawing/2014/main" id="{9FD19A45-FE86-408C-8AE8-35914D8D3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395" y="3752439"/>
            <a:ext cx="2267969" cy="2267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A5CDD2-238C-4BFF-9C42-8F6902D74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9636" y="3598804"/>
            <a:ext cx="2695575" cy="25752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48331FA-7BE7-445F-A3D8-81353FED61DA}"/>
              </a:ext>
            </a:extLst>
          </p:cNvPr>
          <p:cNvSpPr/>
          <p:nvPr/>
        </p:nvSpPr>
        <p:spPr>
          <a:xfrm>
            <a:off x="0" y="5924550"/>
            <a:ext cx="838200" cy="9334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EC211A-DC93-43E7-8C27-7DEDCA817036}"/>
              </a:ext>
            </a:extLst>
          </p:cNvPr>
          <p:cNvSpPr/>
          <p:nvPr/>
        </p:nvSpPr>
        <p:spPr>
          <a:xfrm>
            <a:off x="11353800" y="5924550"/>
            <a:ext cx="838200" cy="9334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826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07E76-BDE6-42F0-86F5-459929040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All New Book!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5BA5B-C275-48FD-96F3-D48643A7C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48300" cy="4351338"/>
          </a:xfrm>
        </p:spPr>
        <p:txBody>
          <a:bodyPr/>
          <a:lstStyle/>
          <a:p>
            <a:r>
              <a:rPr lang="en-US" dirty="0"/>
              <a:t>For more information and a full guide to </a:t>
            </a:r>
            <a:r>
              <a:rPr lang="en-US" dirty="0" err="1"/>
              <a:t>SFG’ing</a:t>
            </a:r>
            <a:r>
              <a:rPr lang="en-US" dirty="0"/>
              <a:t> we recommend using the </a:t>
            </a:r>
            <a:r>
              <a:rPr lang="en-US" i="1" dirty="0"/>
              <a:t>All New Square Foot Gardening 3</a:t>
            </a:r>
            <a:r>
              <a:rPr lang="en-US" i="1" baseline="30000" dirty="0"/>
              <a:t>rd</a:t>
            </a:r>
            <a:r>
              <a:rPr lang="en-US" i="1" dirty="0"/>
              <a:t> Edition </a:t>
            </a:r>
            <a:r>
              <a:rPr lang="en-US" dirty="0"/>
              <a:t>book</a:t>
            </a:r>
          </a:p>
          <a:p>
            <a:r>
              <a:rPr lang="en-US" dirty="0"/>
              <a:t>Buy on Amazon for a communal Pod resource</a:t>
            </a:r>
          </a:p>
          <a:p>
            <a:r>
              <a:rPr lang="en-US" dirty="0"/>
              <a:t>Rent from your local library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5F44B1-D719-48C8-AB58-D879E28F7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2747" y="2132013"/>
            <a:ext cx="3889375" cy="4445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AD38DB-E371-4A15-B6A7-CE568C8AC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1550" y="498846"/>
            <a:ext cx="3178245" cy="238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61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92EC2-44DD-448E-BF69-11E775E51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is the SFG Method?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2830C-E62E-4462-88A7-5654977C3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67250" cy="4351338"/>
          </a:xfrm>
        </p:spPr>
        <p:txBody>
          <a:bodyPr/>
          <a:lstStyle/>
          <a:p>
            <a:r>
              <a:rPr lang="en-US" dirty="0"/>
              <a:t>Space saving</a:t>
            </a:r>
          </a:p>
          <a:p>
            <a:r>
              <a:rPr lang="en-US" dirty="0"/>
              <a:t>No waste</a:t>
            </a:r>
          </a:p>
          <a:p>
            <a:r>
              <a:rPr lang="en-US" dirty="0"/>
              <a:t>Mel’s Mix- special growing soil</a:t>
            </a:r>
          </a:p>
          <a:p>
            <a:r>
              <a:rPr lang="en-US" dirty="0"/>
              <a:t>Grid for plant spacing</a:t>
            </a:r>
          </a:p>
          <a:p>
            <a:r>
              <a:rPr lang="en-US" dirty="0"/>
              <a:t>Weed barriers- easy maintenance</a:t>
            </a:r>
          </a:p>
          <a:p>
            <a:r>
              <a:rPr lang="en-US" dirty="0"/>
              <a:t>Easy for beginners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plant in a garden&#10;&#10;Description automatically generated">
            <a:extLst>
              <a:ext uri="{FF2B5EF4-FFF2-40B4-BE49-F238E27FC236}">
                <a16:creationId xmlns:a16="http://schemas.microsoft.com/office/drawing/2014/main" id="{3B7F4901-C6D3-4FDB-9247-A35CEE3461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2" r="20833"/>
          <a:stretch/>
        </p:blipFill>
        <p:spPr>
          <a:xfrm rot="5400000">
            <a:off x="6211632" y="1130046"/>
            <a:ext cx="4514849" cy="557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157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B75E3-544D-43F6-ABAD-84693CEEF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10 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4F69A-00FF-4BDD-BE9A-4F85D7462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300" y="1514475"/>
            <a:ext cx="11087100" cy="4724400"/>
          </a:xfrm>
        </p:spPr>
        <p:txBody>
          <a:bodyPr>
            <a:noAutofit/>
          </a:bodyPr>
          <a:lstStyle/>
          <a:p>
            <a:pPr marL="514350" lvl="0" indent="-514350">
              <a:buAutoNum type="arabicPeriod"/>
            </a:pPr>
            <a:r>
              <a:rPr lang="en-US" sz="2100" dirty="0"/>
              <a:t>Layout – Arrange in squares, not rows. </a:t>
            </a:r>
          </a:p>
          <a:p>
            <a:pPr marL="514350" lvl="0" indent="-514350">
              <a:buAutoNum type="arabicPeriod"/>
            </a:pPr>
            <a:r>
              <a:rPr lang="en-US" sz="2100" dirty="0"/>
              <a:t>Boxes – Build boxes to hold new soil (Mel’s Mix) only 6 inches deep</a:t>
            </a:r>
          </a:p>
          <a:p>
            <a:pPr marL="514350" lvl="0" indent="-514350">
              <a:buAutoNum type="arabicPeriod"/>
            </a:pPr>
            <a:r>
              <a:rPr lang="en-US" sz="2100" dirty="0"/>
              <a:t>Aisles – Space boxes 3 feet apart to form walking aisles.</a:t>
            </a:r>
          </a:p>
          <a:p>
            <a:pPr marL="514350" lvl="0" indent="-514350">
              <a:buAutoNum type="arabicPeriod"/>
            </a:pPr>
            <a:r>
              <a:rPr lang="en-US" sz="2100" dirty="0"/>
              <a:t>Soil – Fill boxes with Mel’s Mix: 1/3 compost, 1/3 peat moss, 1/3 Coarse vermiculite, no worries about what contaminants old soil may have.</a:t>
            </a:r>
          </a:p>
          <a:p>
            <a:pPr marL="514350" lvl="0" indent="-514350">
              <a:buAutoNum type="arabicPeriod"/>
            </a:pPr>
            <a:r>
              <a:rPr lang="en-US" sz="2100" dirty="0"/>
              <a:t>Grid – Make a square foot grid for the top of each box to organize garden for planting.</a:t>
            </a:r>
          </a:p>
          <a:p>
            <a:pPr marL="514350" lvl="0" indent="-514350">
              <a:buAutoNum type="arabicPeriod"/>
            </a:pPr>
            <a:r>
              <a:rPr lang="en-US" sz="2100" dirty="0"/>
              <a:t>Care – Never walk on growing soil. Tend garden from aisles, pulling few weeds if any with fingers. </a:t>
            </a:r>
          </a:p>
          <a:p>
            <a:pPr marL="514350" lvl="0" indent="-514350">
              <a:buAutoNum type="arabicPeriod"/>
            </a:pPr>
            <a:r>
              <a:rPr lang="en-US" sz="2100" dirty="0"/>
              <a:t>Select – Plant different herbs or vegetables using spacing of 1, 4, 9 or 16 plants per square foot.</a:t>
            </a:r>
          </a:p>
          <a:p>
            <a:pPr marL="514350" lvl="0" indent="-514350">
              <a:buAutoNum type="arabicPeriod"/>
            </a:pPr>
            <a:r>
              <a:rPr lang="en-US" sz="2100" dirty="0"/>
              <a:t>Plant – Plant only a pinch (2 or 3 seeds) per hole. No waste.</a:t>
            </a:r>
          </a:p>
          <a:p>
            <a:pPr marL="514350" lvl="0" indent="-514350">
              <a:buAutoNum type="arabicPeriod"/>
            </a:pPr>
            <a:r>
              <a:rPr lang="en-US" sz="2100" dirty="0"/>
              <a:t>Water – Best to hand water from a bucket of sun warmed water. Hose or drip system OK.</a:t>
            </a:r>
          </a:p>
          <a:p>
            <a:pPr marL="514350" lvl="0" indent="-514350">
              <a:buAutoNum type="arabicPeriod"/>
            </a:pPr>
            <a:r>
              <a:rPr lang="en-US" sz="2100" dirty="0"/>
              <a:t>Harvest- After harvesting a square foot, add compost to replenish nutrients and replant with new and different crop.</a:t>
            </a:r>
          </a:p>
        </p:txBody>
      </p:sp>
    </p:spTree>
    <p:extLst>
      <p:ext uri="{BB962C8B-B14F-4D97-AF65-F5344CB8AC3E}">
        <p14:creationId xmlns:p14="http://schemas.microsoft.com/office/powerpoint/2010/main" val="438506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00BB5-B10D-4831-9057-555E33151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Advantages of the SFG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0FB25-FE67-4F25-8D83-4BD0BDE7D3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cs typeface="Calibri"/>
              </a:rPr>
              <a:t>Saves space</a:t>
            </a:r>
          </a:p>
          <a:p>
            <a:r>
              <a:rPr lang="en-US" dirty="0">
                <a:cs typeface="Calibri"/>
              </a:rPr>
              <a:t>Saves water usage</a:t>
            </a:r>
          </a:p>
          <a:p>
            <a:r>
              <a:rPr lang="en-US" dirty="0">
                <a:cs typeface="Calibri"/>
              </a:rPr>
              <a:t>Strengthens communities</a:t>
            </a:r>
          </a:p>
          <a:p>
            <a:r>
              <a:rPr lang="en-US" dirty="0">
                <a:cs typeface="Calibri"/>
              </a:rPr>
              <a:t>Encourages children &amp; families to garden for nutritious food</a:t>
            </a:r>
          </a:p>
          <a:p>
            <a:r>
              <a:rPr lang="en-US" dirty="0">
                <a:cs typeface="Calibri"/>
              </a:rPr>
              <a:t>Emphasizes the 3 Rs - Reduce, Reuse &amp; Recycle</a:t>
            </a:r>
          </a:p>
          <a:p>
            <a:r>
              <a:rPr lang="en-US" dirty="0">
                <a:cs typeface="Calibri"/>
              </a:rPr>
              <a:t>Positively impacts climate change and sustainability</a:t>
            </a:r>
          </a:p>
          <a:p>
            <a:r>
              <a:rPr lang="en-US" dirty="0">
                <a:cs typeface="Calibri"/>
              </a:rPr>
              <a:t>Promotes healthy plant-based/animal-friendly lifestyle</a:t>
            </a:r>
          </a:p>
          <a:p>
            <a:r>
              <a:rPr lang="en-US" dirty="0">
                <a:cs typeface="Calibri"/>
              </a:rPr>
              <a:t>Perfect for community groups, restaurants, civic organizations, hospitals, veteran's groups, volunteer groups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167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00BB5-B10D-4831-9057-555E33151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Advantages of the SFG Method continued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B34568-BDCD-445E-8E9C-361810EBB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087" y="1479227"/>
            <a:ext cx="9267825" cy="494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32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00BB5-B10D-4831-9057-555E33151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Advantages of the SFG Method continued</a:t>
            </a:r>
          </a:p>
        </p:txBody>
      </p:sp>
      <p:pic>
        <p:nvPicPr>
          <p:cNvPr id="4" name="Picture 4" descr="A person doing a trick on a skateboard in a garden&#10;&#10;Description generated with high confidence">
            <a:extLst>
              <a:ext uri="{FF2B5EF4-FFF2-40B4-BE49-F238E27FC236}">
                <a16:creationId xmlns:a16="http://schemas.microsoft.com/office/drawing/2014/main" id="{01884CF7-38FE-4397-8604-BF3622AF25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9735" y="1690688"/>
            <a:ext cx="5005326" cy="33385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8677B3-F7CA-4BE9-96D5-7557AE42B28F}"/>
              </a:ext>
            </a:extLst>
          </p:cNvPr>
          <p:cNvSpPr txBox="1"/>
          <p:nvPr/>
        </p:nvSpPr>
        <p:spPr>
          <a:xfrm>
            <a:off x="1611735" y="5095876"/>
            <a:ext cx="2981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Family Gardening</a:t>
            </a:r>
          </a:p>
        </p:txBody>
      </p:sp>
      <p:pic>
        <p:nvPicPr>
          <p:cNvPr id="7" name="Picture 6" descr="A group of people standing in a garden&#10;&#10;Description generated with very high confidence">
            <a:extLst>
              <a:ext uri="{FF2B5EF4-FFF2-40B4-BE49-F238E27FC236}">
                <a16:creationId xmlns:a16="http://schemas.microsoft.com/office/drawing/2014/main" id="{E45C29D5-5B77-41FD-AD8D-F1865A83A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3893" y="2682068"/>
            <a:ext cx="5199907" cy="33515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B2DCDB-9BF9-48EF-8709-1BB2F067E76A}"/>
              </a:ext>
            </a:extLst>
          </p:cNvPr>
          <p:cNvSpPr txBox="1"/>
          <p:nvPr/>
        </p:nvSpPr>
        <p:spPr>
          <a:xfrm>
            <a:off x="6746637" y="2076451"/>
            <a:ext cx="401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Community involvement</a:t>
            </a:r>
          </a:p>
        </p:txBody>
      </p:sp>
    </p:spTree>
    <p:extLst>
      <p:ext uri="{BB962C8B-B14F-4D97-AF65-F5344CB8AC3E}">
        <p14:creationId xmlns:p14="http://schemas.microsoft.com/office/powerpoint/2010/main" val="481347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854A421-C5AB-48A4-B87C-EA2199D30D95}"/>
              </a:ext>
            </a:extLst>
          </p:cNvPr>
          <p:cNvSpPr/>
          <p:nvPr/>
        </p:nvSpPr>
        <p:spPr>
          <a:xfrm>
            <a:off x="7500966" y="5186048"/>
            <a:ext cx="3319434" cy="14862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5D9A07-53F8-4891-8E38-9093A88A6CF2}"/>
              </a:ext>
            </a:extLst>
          </p:cNvPr>
          <p:cNvSpPr/>
          <p:nvPr/>
        </p:nvSpPr>
        <p:spPr>
          <a:xfrm>
            <a:off x="735220" y="4208599"/>
            <a:ext cx="2719778" cy="9334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600BB5-B10D-4831-9057-555E33151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Advantages of the SFG Method continued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8677B3-F7CA-4BE9-96D5-7557AE42B28F}"/>
              </a:ext>
            </a:extLst>
          </p:cNvPr>
          <p:cNvSpPr txBox="1"/>
          <p:nvPr/>
        </p:nvSpPr>
        <p:spPr>
          <a:xfrm>
            <a:off x="604446" y="4205342"/>
            <a:ext cx="29813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Reduce water, waste, seeds</a:t>
            </a:r>
          </a:p>
        </p:txBody>
      </p:sp>
      <p:pic>
        <p:nvPicPr>
          <p:cNvPr id="7" name="Picture 4" descr="A picture containing ground, beverage, plant, outdoor&#10;&#10;Description generated with very high confidence">
            <a:extLst>
              <a:ext uri="{FF2B5EF4-FFF2-40B4-BE49-F238E27FC236}">
                <a16:creationId xmlns:a16="http://schemas.microsoft.com/office/drawing/2014/main" id="{3F820270-F9AC-4AD5-9622-8DB88E6121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7" y="1787498"/>
            <a:ext cx="3637766" cy="2435243"/>
          </a:xfrm>
          <a:prstGeom prst="rect">
            <a:avLst/>
          </a:prstGeom>
        </p:spPr>
      </p:pic>
      <p:pic>
        <p:nvPicPr>
          <p:cNvPr id="8" name="Picture 7" descr="Screen Shot 2019-02-04 at 12.19.40 PM.png">
            <a:extLst>
              <a:ext uri="{FF2B5EF4-FFF2-40B4-BE49-F238E27FC236}">
                <a16:creationId xmlns:a16="http://schemas.microsoft.com/office/drawing/2014/main" id="{F7EFD6BF-300A-45D9-82E9-6CE6397A8F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815" y="3608405"/>
            <a:ext cx="3138151" cy="30638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64F041-D30C-4585-AB42-3E513AADE32D}"/>
              </a:ext>
            </a:extLst>
          </p:cNvPr>
          <p:cNvSpPr txBox="1"/>
          <p:nvPr/>
        </p:nvSpPr>
        <p:spPr>
          <a:xfrm>
            <a:off x="7157647" y="5239660"/>
            <a:ext cx="40342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Reuse old building materials, re-plant squares</a:t>
            </a:r>
          </a:p>
        </p:txBody>
      </p:sp>
      <p:pic>
        <p:nvPicPr>
          <p:cNvPr id="10" name="Picture 9" descr="shutterstock_686242249.jpg">
            <a:extLst>
              <a:ext uri="{FF2B5EF4-FFF2-40B4-BE49-F238E27FC236}">
                <a16:creationId xmlns:a16="http://schemas.microsoft.com/office/drawing/2014/main" id="{47BB32E1-27F2-4A6D-BFE9-D9B65C82CC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72"/>
          <a:stretch/>
        </p:blipFill>
        <p:spPr>
          <a:xfrm>
            <a:off x="8278009" y="1596998"/>
            <a:ext cx="3633705" cy="288782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44BCD31-AE8E-42BE-B820-212136DF8000}"/>
              </a:ext>
            </a:extLst>
          </p:cNvPr>
          <p:cNvSpPr/>
          <p:nvPr/>
        </p:nvSpPr>
        <p:spPr>
          <a:xfrm>
            <a:off x="5439195" y="1596997"/>
            <a:ext cx="2838814" cy="12565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58F034-99B1-4BC3-A6FD-8B42F4E0ED4B}"/>
              </a:ext>
            </a:extLst>
          </p:cNvPr>
          <p:cNvSpPr txBox="1"/>
          <p:nvPr/>
        </p:nvSpPr>
        <p:spPr>
          <a:xfrm>
            <a:off x="5576733" y="1744300"/>
            <a:ext cx="28388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Recycle food scraps, compost</a:t>
            </a:r>
          </a:p>
        </p:txBody>
      </p:sp>
    </p:spTree>
    <p:extLst>
      <p:ext uri="{BB962C8B-B14F-4D97-AF65-F5344CB8AC3E}">
        <p14:creationId xmlns:p14="http://schemas.microsoft.com/office/powerpoint/2010/main" val="32732118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11477</TotalTime>
  <Words>1018</Words>
  <Application>Microsoft Office PowerPoint</Application>
  <PresentationFormat>Widescreen</PresentationFormat>
  <Paragraphs>123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An Introduction to the  Square Foot Gardening Method</vt:lpstr>
      <vt:lpstr>The Original Square Foot Garden (SFG)</vt:lpstr>
      <vt:lpstr>All New Book!</vt:lpstr>
      <vt:lpstr>What is the SFG Method?</vt:lpstr>
      <vt:lpstr>The 10 Basics</vt:lpstr>
      <vt:lpstr>Advantages of the SFG Method</vt:lpstr>
      <vt:lpstr>Advantages of the SFG Method continued</vt:lpstr>
      <vt:lpstr>Advantages of the SFG Method continued</vt:lpstr>
      <vt:lpstr>Advantages of the SFG Method continued</vt:lpstr>
      <vt:lpstr>8 Steps of Building Your SFG</vt:lpstr>
      <vt:lpstr>1. Planning Your Garden</vt:lpstr>
      <vt:lpstr>2. Laying out a SFG</vt:lpstr>
      <vt:lpstr>3. Building boxes and grids</vt:lpstr>
      <vt:lpstr>4. Building Box Accessories</vt:lpstr>
      <vt:lpstr>5. Creating Mel’s Mix</vt:lpstr>
      <vt:lpstr>5. Creating Mel’s Mix continued</vt:lpstr>
      <vt:lpstr>5. Creating Mel’s Mix continued</vt:lpstr>
      <vt:lpstr>6. Planting</vt:lpstr>
      <vt:lpstr>6. Planting continued</vt:lpstr>
      <vt:lpstr>6. Planting continued</vt:lpstr>
      <vt:lpstr>7. Maintaining Your Garden</vt:lpstr>
      <vt:lpstr>8. Harvesting Your Garden</vt:lpstr>
      <vt:lpstr>Connect with SFGF</vt:lpstr>
      <vt:lpstr>PowerPoint Presentation</vt:lpstr>
      <vt:lpstr>Thank you and  happy gardening!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Ella Stephens</dc:creator>
  <cp:lastModifiedBy>Ella Stephens</cp:lastModifiedBy>
  <cp:revision>19</cp:revision>
  <dcterms:created xsi:type="dcterms:W3CDTF">2019-02-24T23:21:54Z</dcterms:created>
  <dcterms:modified xsi:type="dcterms:W3CDTF">2019-03-04T22:41:11Z</dcterms:modified>
</cp:coreProperties>
</file>