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58" r:id="rId2"/>
  </p:sldMasterIdLst>
  <p:notesMasterIdLst>
    <p:notesMasterId r:id="rId15"/>
  </p:notesMasterIdLst>
  <p:handoutMasterIdLst>
    <p:handoutMasterId r:id="rId16"/>
  </p:handoutMasterIdLst>
  <p:sldIdLst>
    <p:sldId id="256" r:id="rId3"/>
    <p:sldId id="274" r:id="rId4"/>
    <p:sldId id="275" r:id="rId5"/>
    <p:sldId id="269" r:id="rId6"/>
    <p:sldId id="276" r:id="rId7"/>
    <p:sldId id="277" r:id="rId8"/>
    <p:sldId id="278" r:id="rId9"/>
    <p:sldId id="279" r:id="rId10"/>
    <p:sldId id="280" r:id="rId11"/>
    <p:sldId id="281" r:id="rId12"/>
    <p:sldId id="282" r:id="rId13"/>
    <p:sldId id="283" r:id="rId14"/>
  </p:sldIdLst>
  <p:sldSz cx="1218882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3" autoAdjust="0"/>
    <p:restoredTop sz="94660"/>
  </p:normalViewPr>
  <p:slideViewPr>
    <p:cSldViewPr>
      <p:cViewPr>
        <p:scale>
          <a:sx n="90" d="100"/>
          <a:sy n="90" d="100"/>
        </p:scale>
        <p:origin x="192" y="339"/>
      </p:cViewPr>
      <p:guideLst>
        <p:guide orient="horz" pos="2160"/>
        <p:guide pos="3839"/>
      </p:guideLst>
    </p:cSldViewPr>
  </p:slideViewPr>
  <p:notesTextViewPr>
    <p:cViewPr>
      <p:scale>
        <a:sx n="100" d="100"/>
        <a:sy n="100" d="100"/>
      </p:scale>
      <p:origin x="0" y="0"/>
    </p:cViewPr>
  </p:notesTextViewPr>
  <p:notesViewPr>
    <p:cSldViewPr showGuides="1">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EA74EB7-856E-45FD-83F0-5F7C6F3E4372}" type="datetimeFigureOut">
              <a:rPr lang="en-US"/>
              <a:t>27-Oct-17</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4886E15-F82A-4596-A46C-375C6D3981E1}" type="slidenum">
              <a:rPr/>
              <a:t>‹#›</a:t>
            </a:fld>
            <a:endParaRPr/>
          </a:p>
        </p:txBody>
      </p:sp>
    </p:spTree>
    <p:extLst>
      <p:ext uri="{BB962C8B-B14F-4D97-AF65-F5344CB8AC3E}">
        <p14:creationId xmlns:p14="http://schemas.microsoft.com/office/powerpoint/2010/main" val="8683081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1B0E40-8125-41F8-BB6C-139D8D531A4F}" type="datetimeFigureOut">
              <a:rPr lang="en-US"/>
              <a:t>27-Oct-17</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105DB2-FD3E-441D-8B7E-7AE83ECE27B3}" type="slidenum">
              <a:rPr/>
              <a:t>‹#›</a:t>
            </a:fld>
            <a:endParaRPr/>
          </a:p>
        </p:txBody>
      </p:sp>
    </p:spTree>
    <p:extLst>
      <p:ext uri="{BB962C8B-B14F-4D97-AF65-F5344CB8AC3E}">
        <p14:creationId xmlns:p14="http://schemas.microsoft.com/office/powerpoint/2010/main" val="2894720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88825"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6675" y="2404534"/>
            <a:ext cx="7764913" cy="1646302"/>
          </a:xfrm>
        </p:spPr>
        <p:txBody>
          <a:bodyPr anchor="b">
            <a:noAutofit/>
          </a:bodyPr>
          <a:lstStyle>
            <a:lvl1pPr algn="r">
              <a:defRPr sz="5398">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6675" y="4050834"/>
            <a:ext cx="7764913" cy="1096899"/>
          </a:xfrm>
        </p:spPr>
        <p:txBody>
          <a:bodyPr anchor="t"/>
          <a:lstStyle>
            <a:lvl1pPr marL="0" indent="0" algn="r">
              <a:buNone/>
              <a:defRPr>
                <a:solidFill>
                  <a:schemeClr val="tx1">
                    <a:lumMod val="50000"/>
                    <a:lumOff val="50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27-Oct-17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36155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159" y="609600"/>
            <a:ext cx="8594429" cy="3403600"/>
          </a:xfrm>
        </p:spPr>
        <p:txBody>
          <a:bodyPr anchor="ctr">
            <a:normAutofit/>
          </a:bodyPr>
          <a:lstStyle>
            <a:lvl1pPr algn="l">
              <a:defRPr sz="4399" b="0" cap="none"/>
            </a:lvl1pPr>
          </a:lstStyle>
          <a:p>
            <a:r>
              <a:rPr lang="en-US"/>
              <a:t>Click to edit Master title style</a:t>
            </a:r>
            <a:endParaRPr lang="en-US" dirty="0"/>
          </a:p>
        </p:txBody>
      </p:sp>
      <p:sp>
        <p:nvSpPr>
          <p:cNvPr id="3" name="Text Placeholder 2"/>
          <p:cNvSpPr>
            <a:spLocks noGrp="1"/>
          </p:cNvSpPr>
          <p:nvPr>
            <p:ph type="body" idx="1"/>
          </p:nvPr>
        </p:nvSpPr>
        <p:spPr>
          <a:xfrm>
            <a:off x="677159" y="4470400"/>
            <a:ext cx="8594429" cy="1570962"/>
          </a:xfrm>
        </p:spPr>
        <p:txBody>
          <a:bodyPr anchor="ctr">
            <a:normAutofit/>
          </a:bodyPr>
          <a:lstStyle>
            <a:lvl1pPr marL="0" indent="0" algn="l">
              <a:buNone/>
              <a:defRPr sz="1799">
                <a:solidFill>
                  <a:schemeClr val="tx1">
                    <a:lumMod val="75000"/>
                    <a:lumOff val="2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E36636D-D922-432D-A958-524484B5923D}" type="datetimeFigureOut">
              <a:rPr lang="en-US" smtClean="0"/>
              <a:pPr/>
              <a:t>27-Oct-17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3404117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092" y="609600"/>
            <a:ext cx="8092026" cy="3022600"/>
          </a:xfrm>
        </p:spPr>
        <p:txBody>
          <a:bodyPr anchor="ctr">
            <a:normAutofit/>
          </a:bodyPr>
          <a:lstStyle>
            <a:lvl1pPr algn="l">
              <a:defRPr sz="4399"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5783" y="3632200"/>
            <a:ext cx="7222643" cy="381000"/>
          </a:xfrm>
        </p:spPr>
        <p:txBody>
          <a:bodyPr anchor="ctr">
            <a:noAutofit/>
          </a:bodyPr>
          <a:lstStyle>
            <a:lvl1pPr marL="0" indent="0">
              <a:buFontTx/>
              <a:buNone/>
              <a:defRPr sz="1600">
                <a:solidFill>
                  <a:schemeClr val="tx1">
                    <a:lumMod val="50000"/>
                    <a:lumOff val="50000"/>
                  </a:schemeClr>
                </a:solidFill>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n-US"/>
              <a:t>Edit Master text styles</a:t>
            </a:r>
          </a:p>
        </p:txBody>
      </p:sp>
      <p:sp>
        <p:nvSpPr>
          <p:cNvPr id="3" name="Text Placeholder 2"/>
          <p:cNvSpPr>
            <a:spLocks noGrp="1"/>
          </p:cNvSpPr>
          <p:nvPr>
            <p:ph type="body" idx="1"/>
          </p:nvPr>
        </p:nvSpPr>
        <p:spPr>
          <a:xfrm>
            <a:off x="677159" y="4470400"/>
            <a:ext cx="8594429" cy="1570962"/>
          </a:xfrm>
        </p:spPr>
        <p:txBody>
          <a:bodyPr anchor="ctr">
            <a:normAutofit/>
          </a:bodyPr>
          <a:lstStyle>
            <a:lvl1pPr marL="0" indent="0" algn="l">
              <a:buNone/>
              <a:defRPr sz="1799">
                <a:solidFill>
                  <a:schemeClr val="tx1">
                    <a:lumMod val="75000"/>
                    <a:lumOff val="2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E36636D-D922-432D-A958-524484B5923D}" type="datetimeFigureOut">
              <a:rPr lang="en-US" smtClean="0"/>
              <a:pPr/>
              <a:t>27-Oct-17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
        <p:nvSpPr>
          <p:cNvPr id="20" name="TextBox 19"/>
          <p:cNvSpPr txBox="1"/>
          <p:nvPr/>
        </p:nvSpPr>
        <p:spPr>
          <a:xfrm>
            <a:off x="541729" y="790378"/>
            <a:ext cx="609441" cy="584776"/>
          </a:xfrm>
          <a:prstGeom prst="rect">
            <a:avLst/>
          </a:prstGeom>
        </p:spPr>
        <p:txBody>
          <a:bodyPr vert="horz" lIns="91416" tIns="45708" rIns="91416" bIns="45708" rtlCol="0" anchor="ctr">
            <a:noAutofit/>
          </a:bodyPr>
          <a:lstStyle/>
          <a:p>
            <a:pPr lvl="0"/>
            <a:r>
              <a:rPr lang="en-US" sz="7998" baseline="0" dirty="0">
                <a:ln w="3175" cmpd="sng">
                  <a:noFill/>
                </a:ln>
                <a:solidFill>
                  <a:schemeClr val="accent1"/>
                </a:solidFill>
                <a:effectLst/>
                <a:latin typeface="Arial"/>
              </a:rPr>
              <a:t>“</a:t>
            </a:r>
          </a:p>
        </p:txBody>
      </p:sp>
      <p:sp>
        <p:nvSpPr>
          <p:cNvPr id="22" name="TextBox 21"/>
          <p:cNvSpPr txBox="1"/>
          <p:nvPr/>
        </p:nvSpPr>
        <p:spPr>
          <a:xfrm>
            <a:off x="8890695" y="2886556"/>
            <a:ext cx="609441" cy="584776"/>
          </a:xfrm>
          <a:prstGeom prst="rect">
            <a:avLst/>
          </a:prstGeom>
        </p:spPr>
        <p:txBody>
          <a:bodyPr vert="horz" lIns="91416" tIns="45708" rIns="91416" bIns="45708" rtlCol="0" anchor="ctr">
            <a:noAutofit/>
          </a:bodyPr>
          <a:lstStyle/>
          <a:p>
            <a:pPr lvl="0"/>
            <a:r>
              <a:rPr lang="en-US" sz="7998"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344552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159" y="1931988"/>
            <a:ext cx="8594429" cy="2595460"/>
          </a:xfrm>
        </p:spPr>
        <p:txBody>
          <a:bodyPr anchor="b">
            <a:normAutofit/>
          </a:bodyPr>
          <a:lstStyle>
            <a:lvl1pPr algn="l">
              <a:defRPr sz="4399" b="0" cap="none"/>
            </a:lvl1pPr>
          </a:lstStyle>
          <a:p>
            <a:r>
              <a:rPr lang="en-US"/>
              <a:t>Click to edit Master title style</a:t>
            </a:r>
            <a:endParaRPr lang="en-US" dirty="0"/>
          </a:p>
        </p:txBody>
      </p:sp>
      <p:sp>
        <p:nvSpPr>
          <p:cNvPr id="3" name="Text Placeholder 2"/>
          <p:cNvSpPr>
            <a:spLocks noGrp="1"/>
          </p:cNvSpPr>
          <p:nvPr>
            <p:ph type="body" idx="1"/>
          </p:nvPr>
        </p:nvSpPr>
        <p:spPr>
          <a:xfrm>
            <a:off x="677159" y="4527448"/>
            <a:ext cx="8594429" cy="1513914"/>
          </a:xfrm>
        </p:spPr>
        <p:txBody>
          <a:bodyPr anchor="t">
            <a:normAutofit/>
          </a:bodyPr>
          <a:lstStyle>
            <a:lvl1pPr marL="0" indent="0" algn="l">
              <a:buNone/>
              <a:defRPr sz="1799">
                <a:solidFill>
                  <a:schemeClr val="tx1">
                    <a:lumMod val="75000"/>
                    <a:lumOff val="2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E36636D-D922-432D-A958-524484B5923D}" type="datetimeFigureOut">
              <a:rPr lang="en-US" smtClean="0"/>
              <a:pPr/>
              <a:t>27-Oct-17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40658155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092" y="609600"/>
            <a:ext cx="8092026" cy="3022600"/>
          </a:xfrm>
        </p:spPr>
        <p:txBody>
          <a:bodyPr anchor="ctr">
            <a:normAutofit/>
          </a:bodyPr>
          <a:lstStyle>
            <a:lvl1pPr algn="l">
              <a:defRPr sz="4399"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156" y="4013200"/>
            <a:ext cx="8594430" cy="514248"/>
          </a:xfrm>
        </p:spPr>
        <p:txBody>
          <a:bodyPr anchor="b">
            <a:noAutofit/>
          </a:bodyPr>
          <a:lstStyle>
            <a:lvl1pPr marL="0" indent="0">
              <a:buFontTx/>
              <a:buNone/>
              <a:defRPr sz="2399">
                <a:solidFill>
                  <a:schemeClr val="tx1">
                    <a:lumMod val="75000"/>
                    <a:lumOff val="25000"/>
                  </a:schemeClr>
                </a:solidFill>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n-US"/>
              <a:t>Edit Master text styles</a:t>
            </a:r>
          </a:p>
        </p:txBody>
      </p:sp>
      <p:sp>
        <p:nvSpPr>
          <p:cNvPr id="3" name="Text Placeholder 2"/>
          <p:cNvSpPr>
            <a:spLocks noGrp="1"/>
          </p:cNvSpPr>
          <p:nvPr>
            <p:ph type="body" idx="1"/>
          </p:nvPr>
        </p:nvSpPr>
        <p:spPr>
          <a:xfrm>
            <a:off x="677159" y="4527448"/>
            <a:ext cx="8594429" cy="1513914"/>
          </a:xfrm>
        </p:spPr>
        <p:txBody>
          <a:bodyPr anchor="t">
            <a:normAutofit/>
          </a:bodyPr>
          <a:lstStyle>
            <a:lvl1pPr marL="0" indent="0" algn="l">
              <a:buNone/>
              <a:defRPr sz="1799">
                <a:solidFill>
                  <a:schemeClr val="tx1">
                    <a:lumMod val="50000"/>
                    <a:lumOff val="5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E36636D-D922-432D-A958-524484B5923D}" type="datetimeFigureOut">
              <a:rPr lang="en-US" smtClean="0"/>
              <a:pPr/>
              <a:t>27-Oct-17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
        <p:nvSpPr>
          <p:cNvPr id="24" name="TextBox 23"/>
          <p:cNvSpPr txBox="1"/>
          <p:nvPr/>
        </p:nvSpPr>
        <p:spPr>
          <a:xfrm>
            <a:off x="541729" y="790378"/>
            <a:ext cx="609441" cy="584776"/>
          </a:xfrm>
          <a:prstGeom prst="rect">
            <a:avLst/>
          </a:prstGeom>
        </p:spPr>
        <p:txBody>
          <a:bodyPr vert="horz" lIns="91416" tIns="45708" rIns="91416" bIns="45708" rtlCol="0" anchor="ctr">
            <a:noAutofit/>
          </a:bodyPr>
          <a:lstStyle/>
          <a:p>
            <a:pPr lvl="0"/>
            <a:r>
              <a:rPr lang="en-US" sz="7998" baseline="0" dirty="0">
                <a:ln w="3175" cmpd="sng">
                  <a:noFill/>
                </a:ln>
                <a:solidFill>
                  <a:schemeClr val="accent1"/>
                </a:solidFill>
                <a:effectLst/>
                <a:latin typeface="Arial"/>
              </a:rPr>
              <a:t>“</a:t>
            </a:r>
          </a:p>
        </p:txBody>
      </p:sp>
      <p:sp>
        <p:nvSpPr>
          <p:cNvPr id="25" name="TextBox 24"/>
          <p:cNvSpPr txBox="1"/>
          <p:nvPr/>
        </p:nvSpPr>
        <p:spPr>
          <a:xfrm>
            <a:off x="8890695" y="2886556"/>
            <a:ext cx="609441" cy="584776"/>
          </a:xfrm>
          <a:prstGeom prst="rect">
            <a:avLst/>
          </a:prstGeom>
        </p:spPr>
        <p:txBody>
          <a:bodyPr vert="horz" lIns="91416" tIns="45708" rIns="91416" bIns="45708" rtlCol="0" anchor="ctr">
            <a:noAutofit/>
          </a:bodyPr>
          <a:lstStyle/>
          <a:p>
            <a:pPr lvl="0"/>
            <a:r>
              <a:rPr lang="en-US" sz="7998"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148822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621" y="609600"/>
            <a:ext cx="8585966" cy="3022600"/>
          </a:xfrm>
        </p:spPr>
        <p:txBody>
          <a:bodyPr anchor="ctr">
            <a:normAutofit/>
          </a:bodyPr>
          <a:lstStyle>
            <a:lvl1pPr algn="l">
              <a:defRPr sz="4399"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156" y="4013200"/>
            <a:ext cx="8594430" cy="514248"/>
          </a:xfrm>
        </p:spPr>
        <p:txBody>
          <a:bodyPr anchor="b">
            <a:noAutofit/>
          </a:bodyPr>
          <a:lstStyle>
            <a:lvl1pPr marL="0" indent="0">
              <a:buFontTx/>
              <a:buNone/>
              <a:defRPr sz="2399">
                <a:solidFill>
                  <a:schemeClr val="accent1"/>
                </a:solidFill>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n-US"/>
              <a:t>Edit Master text styles</a:t>
            </a:r>
          </a:p>
        </p:txBody>
      </p:sp>
      <p:sp>
        <p:nvSpPr>
          <p:cNvPr id="3" name="Text Placeholder 2"/>
          <p:cNvSpPr>
            <a:spLocks noGrp="1"/>
          </p:cNvSpPr>
          <p:nvPr>
            <p:ph type="body" idx="1"/>
          </p:nvPr>
        </p:nvSpPr>
        <p:spPr>
          <a:xfrm>
            <a:off x="677159" y="4527448"/>
            <a:ext cx="8594429" cy="1513914"/>
          </a:xfrm>
        </p:spPr>
        <p:txBody>
          <a:bodyPr anchor="t">
            <a:normAutofit/>
          </a:bodyPr>
          <a:lstStyle>
            <a:lvl1pPr marL="0" indent="0" algn="l">
              <a:buNone/>
              <a:defRPr sz="1799">
                <a:solidFill>
                  <a:schemeClr val="tx1">
                    <a:lumMod val="50000"/>
                    <a:lumOff val="5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E36636D-D922-432D-A958-524484B5923D}" type="datetimeFigureOut">
              <a:rPr lang="en-US" smtClean="0"/>
              <a:pPr/>
              <a:t>27-Oct-17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14744799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27-Oct-17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1920608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5599" y="609600"/>
            <a:ext cx="130440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159" y="609600"/>
            <a:ext cx="7058311"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27-Oct-17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166907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599"/>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27-Oct-17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3875019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159" y="2700868"/>
            <a:ext cx="8594429" cy="1826581"/>
          </a:xfrm>
        </p:spPr>
        <p:txBody>
          <a:bodyPr anchor="b"/>
          <a:lstStyle>
            <a:lvl1pPr algn="l">
              <a:defRPr sz="3999" b="0" cap="none"/>
            </a:lvl1pPr>
          </a:lstStyle>
          <a:p>
            <a:r>
              <a:rPr lang="en-US"/>
              <a:t>Click to edit Master title style</a:t>
            </a:r>
            <a:endParaRPr lang="en-US" dirty="0"/>
          </a:p>
        </p:txBody>
      </p:sp>
      <p:sp>
        <p:nvSpPr>
          <p:cNvPr id="3" name="Text Placeholder 2"/>
          <p:cNvSpPr>
            <a:spLocks noGrp="1"/>
          </p:cNvSpPr>
          <p:nvPr>
            <p:ph type="body" idx="1"/>
          </p:nvPr>
        </p:nvSpPr>
        <p:spPr>
          <a:xfrm>
            <a:off x="677159" y="4527448"/>
            <a:ext cx="8594429" cy="860400"/>
          </a:xfrm>
        </p:spPr>
        <p:txBody>
          <a:bodyPr anchor="t"/>
          <a:lstStyle>
            <a:lvl1pPr marL="0" indent="0" algn="l">
              <a:buNone/>
              <a:defRPr sz="1999">
                <a:solidFill>
                  <a:schemeClr val="tx1">
                    <a:lumMod val="50000"/>
                    <a:lumOff val="5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E36636D-D922-432D-A958-524484B5923D}" type="datetimeFigureOut">
              <a:rPr lang="en-US" smtClean="0"/>
              <a:pPr/>
              <a:t>27-Oct-17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969124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158" y="2160589"/>
            <a:ext cx="418294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8645" y="2160590"/>
            <a:ext cx="418294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E36636D-D922-432D-A958-524484B5923D}" type="datetimeFigureOut">
              <a:rPr lang="en-US" smtClean="0"/>
              <a:pPr/>
              <a:t>27-Oct-17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3004777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570" y="2160983"/>
            <a:ext cx="4184533" cy="576262"/>
          </a:xfrm>
        </p:spPr>
        <p:txBody>
          <a:bodyPr anchor="b">
            <a:noAutofit/>
          </a:bodyPr>
          <a:lstStyle>
            <a:lvl1pPr marL="0" indent="0">
              <a:buNone/>
              <a:defRPr sz="23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4" name="Content Placeholder 3"/>
          <p:cNvSpPr>
            <a:spLocks noGrp="1"/>
          </p:cNvSpPr>
          <p:nvPr>
            <p:ph sz="half" idx="2"/>
          </p:nvPr>
        </p:nvSpPr>
        <p:spPr>
          <a:xfrm>
            <a:off x="675570" y="2737246"/>
            <a:ext cx="418453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7058" y="2160983"/>
            <a:ext cx="4184528" cy="576262"/>
          </a:xfrm>
        </p:spPr>
        <p:txBody>
          <a:bodyPr anchor="b">
            <a:noAutofit/>
          </a:bodyPr>
          <a:lstStyle>
            <a:lvl1pPr marL="0" indent="0">
              <a:buNone/>
              <a:defRPr sz="23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6" name="Content Placeholder 5"/>
          <p:cNvSpPr>
            <a:spLocks noGrp="1"/>
          </p:cNvSpPr>
          <p:nvPr>
            <p:ph sz="quarter" idx="4"/>
          </p:nvPr>
        </p:nvSpPr>
        <p:spPr>
          <a:xfrm>
            <a:off x="5087059" y="2737246"/>
            <a:ext cx="418452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E36636D-D922-432D-A958-524484B5923D}" type="datetimeFigureOut">
              <a:rPr lang="en-US" smtClean="0"/>
              <a:pPr/>
              <a:t>27-Oct-17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2749324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158" y="609600"/>
            <a:ext cx="8594429"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E36636D-D922-432D-A958-524484B5923D}" type="datetimeFigureOut">
              <a:rPr lang="en-US" smtClean="0"/>
              <a:pPr/>
              <a:t>27-Oct-17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2127236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smtClean="0"/>
              <a:pPr/>
              <a:t>27-Oct-17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3669166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158" y="1498604"/>
            <a:ext cx="3853524" cy="1278466"/>
          </a:xfrm>
        </p:spPr>
        <p:txBody>
          <a:bodyPr anchor="b">
            <a:normAutofit/>
          </a:bodyPr>
          <a:lstStyle>
            <a:lvl1pPr>
              <a:defRPr sz="1999"/>
            </a:lvl1pPr>
          </a:lstStyle>
          <a:p>
            <a:r>
              <a:rPr lang="en-US"/>
              <a:t>Click to edit Master title style</a:t>
            </a:r>
            <a:endParaRPr lang="en-US" dirty="0"/>
          </a:p>
        </p:txBody>
      </p:sp>
      <p:sp>
        <p:nvSpPr>
          <p:cNvPr id="3" name="Content Placeholder 2"/>
          <p:cNvSpPr>
            <a:spLocks noGrp="1"/>
          </p:cNvSpPr>
          <p:nvPr>
            <p:ph idx="1"/>
          </p:nvPr>
        </p:nvSpPr>
        <p:spPr>
          <a:xfrm>
            <a:off x="4759222" y="514925"/>
            <a:ext cx="4512366"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158" y="2777069"/>
            <a:ext cx="3853524" cy="2584449"/>
          </a:xfrm>
        </p:spPr>
        <p:txBody>
          <a:bodyPr>
            <a:normAutofit/>
          </a:bodyPr>
          <a:lstStyle>
            <a:lvl1pPr marL="0" indent="0">
              <a:buNone/>
              <a:defRPr sz="1400"/>
            </a:lvl1pPr>
            <a:lvl2pPr marL="456926" indent="0">
              <a:buNone/>
              <a:defRPr sz="1400"/>
            </a:lvl2pPr>
            <a:lvl3pPr marL="913852" indent="0">
              <a:buNone/>
              <a:defRPr sz="1200"/>
            </a:lvl3pPr>
            <a:lvl4pPr marL="1370778" indent="0">
              <a:buNone/>
              <a:defRPr sz="1000"/>
            </a:lvl4pPr>
            <a:lvl5pPr marL="1827703" indent="0">
              <a:buNone/>
              <a:defRPr sz="1000"/>
            </a:lvl5pPr>
            <a:lvl6pPr marL="2284628" indent="0">
              <a:buNone/>
              <a:defRPr sz="1000"/>
            </a:lvl6pPr>
            <a:lvl7pPr marL="2741554" indent="0">
              <a:buNone/>
              <a:defRPr sz="1000"/>
            </a:lvl7pPr>
            <a:lvl8pPr marL="3198480" indent="0">
              <a:buNone/>
              <a:defRPr sz="1000"/>
            </a:lvl8pPr>
            <a:lvl9pPr marL="3655406"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27-Oct-17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300542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158" y="4800600"/>
            <a:ext cx="8594428" cy="566738"/>
          </a:xfrm>
        </p:spPr>
        <p:txBody>
          <a:bodyPr anchor="b">
            <a:normAutofit/>
          </a:bodyPr>
          <a:lstStyle>
            <a:lvl1pPr algn="l">
              <a:defRPr sz="2399"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158" y="609600"/>
            <a:ext cx="8594429" cy="3845718"/>
          </a:xfrm>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158" y="5367338"/>
            <a:ext cx="8594428" cy="674024"/>
          </a:xfrm>
        </p:spPr>
        <p:txBody>
          <a:bodyPr>
            <a:normAutofit/>
          </a:bodyPr>
          <a:lstStyle>
            <a:lvl1pPr marL="0" indent="0">
              <a:buNone/>
              <a:defRPr sz="12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27-Oct-17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3898295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88825"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158" y="609600"/>
            <a:ext cx="8594429"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158" y="2160590"/>
            <a:ext cx="8594429"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3257" y="6041363"/>
            <a:ext cx="91170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E36636D-D922-432D-A958-524484B5923D}" type="datetimeFigureOut">
              <a:rPr lang="en-US" smtClean="0"/>
              <a:pPr/>
              <a:t>27-Oct-17</a:t>
            </a:fld>
            <a:endParaRPr lang="en-US"/>
          </a:p>
        </p:txBody>
      </p:sp>
      <p:sp>
        <p:nvSpPr>
          <p:cNvPr id="5" name="Footer Placeholder 4"/>
          <p:cNvSpPr>
            <a:spLocks noGrp="1"/>
          </p:cNvSpPr>
          <p:nvPr>
            <p:ph type="ftr" sz="quarter" idx="3"/>
          </p:nvPr>
        </p:nvSpPr>
        <p:spPr>
          <a:xfrm>
            <a:off x="677158" y="6041363"/>
            <a:ext cx="629597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88426" y="6041363"/>
            <a:ext cx="683161" cy="365125"/>
          </a:xfrm>
          <a:prstGeom prst="rect">
            <a:avLst/>
          </a:prstGeom>
        </p:spPr>
        <p:txBody>
          <a:bodyPr vert="horz" lIns="91440" tIns="45720" rIns="91440" bIns="45720" rtlCol="0" anchor="ctr"/>
          <a:lstStyle>
            <a:lvl1pPr algn="r">
              <a:defRPr sz="900">
                <a:solidFill>
                  <a:schemeClr val="accent1"/>
                </a:solidFill>
              </a:defRPr>
            </a:lvl1pPr>
          </a:lstStyle>
          <a:p>
            <a:fld id="{DF28FB93-0A08-4E7D-8E63-9EFA29F1E093}" type="slidenum">
              <a:rPr lang="en-US" smtClean="0"/>
              <a:pPr/>
              <a:t>‹#›</a:t>
            </a:fld>
            <a:endParaRPr lang="en-US"/>
          </a:p>
        </p:txBody>
      </p:sp>
    </p:spTree>
    <p:extLst>
      <p:ext uri="{BB962C8B-B14F-4D97-AF65-F5344CB8AC3E}">
        <p14:creationId xmlns:p14="http://schemas.microsoft.com/office/powerpoint/2010/main" val="2469688824"/>
      </p:ext>
    </p:extLst>
  </p:cSld>
  <p:clrMap bg1="dk1" tx1="lt1" bg2="dk2" tx2="lt2" accent1="accent1" accent2="accent2" accent3="accent3" accent4="accent4" accent5="accent5" accent6="accent6" hlink="hlink" folHlink="folHlink"/>
  <p:sldLayoutIdLst>
    <p:sldLayoutId id="2147483959" r:id="rId1"/>
    <p:sldLayoutId id="2147483960" r:id="rId2"/>
    <p:sldLayoutId id="2147483961" r:id="rId3"/>
    <p:sldLayoutId id="2147483962" r:id="rId4"/>
    <p:sldLayoutId id="2147483963" r:id="rId5"/>
    <p:sldLayoutId id="2147483964" r:id="rId6"/>
    <p:sldLayoutId id="2147483965" r:id="rId7"/>
    <p:sldLayoutId id="2147483966" r:id="rId8"/>
    <p:sldLayoutId id="2147483967" r:id="rId9"/>
    <p:sldLayoutId id="2147483968" r:id="rId10"/>
    <p:sldLayoutId id="2147483969" r:id="rId11"/>
    <p:sldLayoutId id="2147483970" r:id="rId12"/>
    <p:sldLayoutId id="2147483971" r:id="rId13"/>
    <p:sldLayoutId id="2147483972" r:id="rId14"/>
    <p:sldLayoutId id="2147483973" r:id="rId15"/>
    <p:sldLayoutId id="2147483974"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063" rtl="0" eaLnBrk="1" latinLnBrk="0" hangingPunct="1">
        <a:spcBef>
          <a:spcPct val="0"/>
        </a:spcBef>
        <a:buNone/>
        <a:defRPr sz="3599"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797" indent="-342797" algn="l" defTabSz="457063" rtl="0" eaLnBrk="1" latinLnBrk="0" hangingPunct="1">
        <a:spcBef>
          <a:spcPts val="1000"/>
        </a:spcBef>
        <a:spcAft>
          <a:spcPts val="0"/>
        </a:spcAft>
        <a:buClr>
          <a:schemeClr val="accent1"/>
        </a:buClr>
        <a:buSzPct val="80000"/>
        <a:buFont typeface="Wingdings 3" charset="2"/>
        <a:buChar char=""/>
        <a:defRPr sz="1799" kern="1200">
          <a:solidFill>
            <a:schemeClr val="tx1">
              <a:lumMod val="75000"/>
              <a:lumOff val="25000"/>
            </a:schemeClr>
          </a:solidFill>
          <a:latin typeface="+mn-lt"/>
          <a:ea typeface="+mn-ea"/>
          <a:cs typeface="+mn-cs"/>
        </a:defRPr>
      </a:lvl1pPr>
      <a:lvl2pPr marL="742727" indent="-285664" algn="l" defTabSz="457063"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2657" indent="-228531" algn="l" defTabSz="457063"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599720"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6783"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3846"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0908"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7971"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5034"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063" rtl="0" eaLnBrk="1" latinLnBrk="0" hangingPunct="1">
        <a:defRPr sz="1799" kern="1200">
          <a:solidFill>
            <a:schemeClr val="tx1"/>
          </a:solidFill>
          <a:latin typeface="+mn-lt"/>
          <a:ea typeface="+mn-ea"/>
          <a:cs typeface="+mn-cs"/>
        </a:defRPr>
      </a:lvl1pPr>
      <a:lvl2pPr marL="457063" algn="l" defTabSz="457063" rtl="0" eaLnBrk="1" latinLnBrk="0" hangingPunct="1">
        <a:defRPr sz="1799" kern="1200">
          <a:solidFill>
            <a:schemeClr val="tx1"/>
          </a:solidFill>
          <a:latin typeface="+mn-lt"/>
          <a:ea typeface="+mn-ea"/>
          <a:cs typeface="+mn-cs"/>
        </a:defRPr>
      </a:lvl2pPr>
      <a:lvl3pPr marL="914126" algn="l" defTabSz="457063" rtl="0" eaLnBrk="1" latinLnBrk="0" hangingPunct="1">
        <a:defRPr sz="1799" kern="1200">
          <a:solidFill>
            <a:schemeClr val="tx1"/>
          </a:solidFill>
          <a:latin typeface="+mn-lt"/>
          <a:ea typeface="+mn-ea"/>
          <a:cs typeface="+mn-cs"/>
        </a:defRPr>
      </a:lvl3pPr>
      <a:lvl4pPr marL="1371189" algn="l" defTabSz="457063" rtl="0" eaLnBrk="1" latinLnBrk="0" hangingPunct="1">
        <a:defRPr sz="1799" kern="1200">
          <a:solidFill>
            <a:schemeClr val="tx1"/>
          </a:solidFill>
          <a:latin typeface="+mn-lt"/>
          <a:ea typeface="+mn-ea"/>
          <a:cs typeface="+mn-cs"/>
        </a:defRPr>
      </a:lvl4pPr>
      <a:lvl5pPr marL="1828251" algn="l" defTabSz="457063" rtl="0" eaLnBrk="1" latinLnBrk="0" hangingPunct="1">
        <a:defRPr sz="1799" kern="1200">
          <a:solidFill>
            <a:schemeClr val="tx1"/>
          </a:solidFill>
          <a:latin typeface="+mn-lt"/>
          <a:ea typeface="+mn-ea"/>
          <a:cs typeface="+mn-cs"/>
        </a:defRPr>
      </a:lvl5pPr>
      <a:lvl6pPr marL="2285314" algn="l" defTabSz="457063" rtl="0" eaLnBrk="1" latinLnBrk="0" hangingPunct="1">
        <a:defRPr sz="1799" kern="1200">
          <a:solidFill>
            <a:schemeClr val="tx1"/>
          </a:solidFill>
          <a:latin typeface="+mn-lt"/>
          <a:ea typeface="+mn-ea"/>
          <a:cs typeface="+mn-cs"/>
        </a:defRPr>
      </a:lvl6pPr>
      <a:lvl7pPr marL="2742377" algn="l" defTabSz="457063" rtl="0" eaLnBrk="1" latinLnBrk="0" hangingPunct="1">
        <a:defRPr sz="1799" kern="1200">
          <a:solidFill>
            <a:schemeClr val="tx1"/>
          </a:solidFill>
          <a:latin typeface="+mn-lt"/>
          <a:ea typeface="+mn-ea"/>
          <a:cs typeface="+mn-cs"/>
        </a:defRPr>
      </a:lvl7pPr>
      <a:lvl8pPr marL="3199440" algn="l" defTabSz="457063" rtl="0" eaLnBrk="1" latinLnBrk="0" hangingPunct="1">
        <a:defRPr sz="1799" kern="1200">
          <a:solidFill>
            <a:schemeClr val="tx1"/>
          </a:solidFill>
          <a:latin typeface="+mn-lt"/>
          <a:ea typeface="+mn-ea"/>
          <a:cs typeface="+mn-cs"/>
        </a:defRPr>
      </a:lvl8pPr>
      <a:lvl9pPr marL="3656503" algn="l" defTabSz="457063"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solidFill>
                  <a:schemeClr val="accent1">
                    <a:lumMod val="20000"/>
                    <a:lumOff val="80000"/>
                  </a:schemeClr>
                </a:solidFill>
              </a:rPr>
              <a:t>Interesting and Relevant Facts</a:t>
            </a:r>
          </a:p>
        </p:txBody>
      </p:sp>
      <p:sp>
        <p:nvSpPr>
          <p:cNvPr id="3" name="Subtitle 2"/>
          <p:cNvSpPr>
            <a:spLocks noGrp="1"/>
          </p:cNvSpPr>
          <p:nvPr>
            <p:ph type="subTitle" idx="1"/>
          </p:nvPr>
        </p:nvSpPr>
        <p:spPr/>
        <p:txBody>
          <a:bodyPr/>
          <a:lstStyle/>
          <a:p>
            <a:r>
              <a:rPr lang="en-US" dirty="0"/>
              <a:t>Modeled from </a:t>
            </a:r>
            <a:r>
              <a:rPr lang="en-US" i="1" dirty="0"/>
              <a:t>Info Sheet: Interesting and Relevant Facts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58A30-4BDE-4A06-9821-0FB1328715F9}"/>
              </a:ext>
            </a:extLst>
          </p:cNvPr>
          <p:cNvSpPr>
            <a:spLocks noGrp="1"/>
          </p:cNvSpPr>
          <p:nvPr>
            <p:ph type="title"/>
          </p:nvPr>
        </p:nvSpPr>
        <p:spPr/>
        <p:txBody>
          <a:bodyPr/>
          <a:lstStyle/>
          <a:p>
            <a:r>
              <a:rPr lang="en-US" dirty="0"/>
              <a:t>Vegan Athletes and Celebrities</a:t>
            </a:r>
          </a:p>
        </p:txBody>
      </p:sp>
      <p:sp>
        <p:nvSpPr>
          <p:cNvPr id="3" name="Content Placeholder 2">
            <a:extLst>
              <a:ext uri="{FF2B5EF4-FFF2-40B4-BE49-F238E27FC236}">
                <a16:creationId xmlns:a16="http://schemas.microsoft.com/office/drawing/2014/main" id="{22070ECC-1148-40BA-BCD4-07C660F0BDF0}"/>
              </a:ext>
            </a:extLst>
          </p:cNvPr>
          <p:cNvSpPr>
            <a:spLocks noGrp="1"/>
          </p:cNvSpPr>
          <p:nvPr>
            <p:ph idx="1"/>
          </p:nvPr>
        </p:nvSpPr>
        <p:spPr>
          <a:xfrm>
            <a:off x="677158" y="1930400"/>
            <a:ext cx="8594429" cy="3880773"/>
          </a:xfrm>
        </p:spPr>
        <p:txBody>
          <a:bodyPr/>
          <a:lstStyle/>
          <a:p>
            <a:pPr marL="0" indent="0">
              <a:buNone/>
            </a:pPr>
            <a:r>
              <a:rPr lang="en-US" sz="2400" dirty="0"/>
              <a:t>A plant-based diet even supports some of the strongest and most active athletes, and popular celebrities including:</a:t>
            </a:r>
          </a:p>
          <a:p>
            <a:pPr marL="0" indent="0">
              <a:buNone/>
            </a:pPr>
            <a:r>
              <a:rPr lang="en-US" dirty="0"/>
              <a:t>Vegan Athletes</a:t>
            </a:r>
            <a:r>
              <a:rPr lang="en-US" sz="1800" baseline="30000" dirty="0"/>
              <a:t>1</a:t>
            </a:r>
            <a:r>
              <a:rPr lang="en-US" dirty="0"/>
              <a:t>: Mike Tyson (former boxer), Ricky Williams (NFL), John </a:t>
            </a:r>
            <a:r>
              <a:rPr lang="en-US" dirty="0" err="1"/>
              <a:t>Salley</a:t>
            </a:r>
            <a:r>
              <a:rPr lang="en-US" dirty="0"/>
              <a:t> (NBA), Georges </a:t>
            </a:r>
            <a:r>
              <a:rPr lang="en-US" dirty="0" err="1"/>
              <a:t>Laraque</a:t>
            </a:r>
            <a:r>
              <a:rPr lang="en-US" dirty="0"/>
              <a:t> (NHL), Pat </a:t>
            </a:r>
            <a:r>
              <a:rPr lang="en-US" dirty="0" err="1"/>
              <a:t>Neshek</a:t>
            </a:r>
            <a:r>
              <a:rPr lang="en-US" dirty="0"/>
              <a:t> (MBL), Robert </a:t>
            </a:r>
            <a:r>
              <a:rPr lang="en-US" dirty="0" err="1"/>
              <a:t>Cheeke</a:t>
            </a:r>
            <a:r>
              <a:rPr lang="en-US" dirty="0"/>
              <a:t> (bodybuilder), and Venus Williams (tennis player), to name a few.</a:t>
            </a:r>
          </a:p>
          <a:p>
            <a:pPr marL="0" indent="0">
              <a:buNone/>
            </a:pPr>
            <a:r>
              <a:rPr lang="en-US" dirty="0"/>
              <a:t>Vegan Celebrities</a:t>
            </a:r>
            <a:r>
              <a:rPr lang="en-US" sz="1800" baseline="30000" dirty="0"/>
              <a:t>2</a:t>
            </a:r>
            <a:r>
              <a:rPr lang="en-US" dirty="0"/>
              <a:t>: Alicia Silverstone, Woody Harrelson, Joaquin Phoenix, Ellen Page, Ariana Grande, Ellen DeGeneres, Miley Cyrus, Liam </a:t>
            </a:r>
            <a:r>
              <a:rPr lang="en-US" dirty="0" err="1"/>
              <a:t>Hemsworth</a:t>
            </a:r>
            <a:r>
              <a:rPr lang="en-US" dirty="0"/>
              <a:t>, Joan </a:t>
            </a:r>
            <a:r>
              <a:rPr lang="en-US" dirty="0" err="1"/>
              <a:t>Jeet</a:t>
            </a:r>
            <a:r>
              <a:rPr lang="en-US" dirty="0"/>
              <a:t>, </a:t>
            </a:r>
            <a:r>
              <a:rPr lang="en-US" dirty="0" err="1"/>
              <a:t>Sia</a:t>
            </a:r>
            <a:r>
              <a:rPr lang="en-US" dirty="0"/>
              <a:t>, Stevie Wonder, RZA, </a:t>
            </a:r>
            <a:r>
              <a:rPr lang="en-US" dirty="0" err="1"/>
              <a:t>Wacka</a:t>
            </a:r>
            <a:r>
              <a:rPr lang="en-US" dirty="0"/>
              <a:t> </a:t>
            </a:r>
            <a:r>
              <a:rPr lang="en-US" dirty="0" err="1"/>
              <a:t>Flocka</a:t>
            </a:r>
            <a:r>
              <a:rPr lang="en-US" dirty="0"/>
              <a:t> Flame, and many more.</a:t>
            </a:r>
          </a:p>
          <a:p>
            <a:endParaRPr lang="en-US" dirty="0"/>
          </a:p>
        </p:txBody>
      </p:sp>
      <p:sp>
        <p:nvSpPr>
          <p:cNvPr id="4" name="TextBox 3">
            <a:extLst>
              <a:ext uri="{FF2B5EF4-FFF2-40B4-BE49-F238E27FC236}">
                <a16:creationId xmlns:a16="http://schemas.microsoft.com/office/drawing/2014/main" id="{A845C075-A7C8-433E-859F-6EB255226AC1}"/>
              </a:ext>
            </a:extLst>
          </p:cNvPr>
          <p:cNvSpPr txBox="1"/>
          <p:nvPr/>
        </p:nvSpPr>
        <p:spPr>
          <a:xfrm>
            <a:off x="677157" y="6172200"/>
            <a:ext cx="8008055" cy="415498"/>
          </a:xfrm>
          <a:prstGeom prst="rect">
            <a:avLst/>
          </a:prstGeom>
          <a:noFill/>
        </p:spPr>
        <p:txBody>
          <a:bodyPr wrap="square" rtlCol="0">
            <a:spAutoFit/>
          </a:bodyPr>
          <a:lstStyle/>
          <a:p>
            <a:r>
              <a:rPr lang="en-US" sz="1050" baseline="30000" dirty="0"/>
              <a:t>1</a:t>
            </a:r>
            <a:r>
              <a:rPr lang="en-US" sz="1050" dirty="0"/>
              <a:t>htthttp://www.therichest.com/sports/other-sports/top-10-vegetarian-or-vegan-athletes/</a:t>
            </a:r>
          </a:p>
          <a:p>
            <a:r>
              <a:rPr lang="en-US" sz="1050" baseline="30000" dirty="0"/>
              <a:t>2</a:t>
            </a:r>
            <a:r>
              <a:rPr lang="en-US" sz="1050" dirty="0"/>
              <a:t>https://www.bustle.com/articles/149515-32-verified-currently-vegan-celebrities</a:t>
            </a:r>
          </a:p>
        </p:txBody>
      </p:sp>
    </p:spTree>
    <p:extLst>
      <p:ext uri="{BB962C8B-B14F-4D97-AF65-F5344CB8AC3E}">
        <p14:creationId xmlns:p14="http://schemas.microsoft.com/office/powerpoint/2010/main" val="3654450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4EE7B-F1B0-4413-94E9-3A8A8DBCAC16}"/>
              </a:ext>
            </a:extLst>
          </p:cNvPr>
          <p:cNvSpPr>
            <a:spLocks noGrp="1"/>
          </p:cNvSpPr>
          <p:nvPr>
            <p:ph type="title"/>
          </p:nvPr>
        </p:nvSpPr>
        <p:spPr/>
        <p:txBody>
          <a:bodyPr/>
          <a:lstStyle/>
          <a:p>
            <a:r>
              <a:rPr lang="en-US" dirty="0"/>
              <a:t>Eating WFPB is Cheaper, Healthier, and Tastier:</a:t>
            </a:r>
          </a:p>
        </p:txBody>
      </p:sp>
      <p:sp>
        <p:nvSpPr>
          <p:cNvPr id="3" name="Content Placeholder 2">
            <a:extLst>
              <a:ext uri="{FF2B5EF4-FFF2-40B4-BE49-F238E27FC236}">
                <a16:creationId xmlns:a16="http://schemas.microsoft.com/office/drawing/2014/main" id="{20706F27-95AF-43B1-9F92-5311BF73B426}"/>
              </a:ext>
            </a:extLst>
          </p:cNvPr>
          <p:cNvSpPr>
            <a:spLocks noGrp="1"/>
          </p:cNvSpPr>
          <p:nvPr>
            <p:ph idx="1"/>
          </p:nvPr>
        </p:nvSpPr>
        <p:spPr>
          <a:xfrm>
            <a:off x="677158" y="1985037"/>
            <a:ext cx="8594429" cy="4110963"/>
          </a:xfrm>
        </p:spPr>
        <p:txBody>
          <a:bodyPr>
            <a:normAutofit/>
          </a:bodyPr>
          <a:lstStyle/>
          <a:p>
            <a:r>
              <a:rPr lang="en-US" dirty="0"/>
              <a:t>A 2016 study</a:t>
            </a:r>
            <a:r>
              <a:rPr lang="en-US" sz="1800" baseline="30000" dirty="0"/>
              <a:t>1</a:t>
            </a:r>
            <a:r>
              <a:rPr lang="en-US" dirty="0"/>
              <a:t> found that eating a plant-based diet saved each person about $750 annually, while providing more servings of fruits, vegetables and whole grains than the most economical recommendations for health eating from the United States Department of Agriculture (USDA).</a:t>
            </a:r>
          </a:p>
          <a:p>
            <a:r>
              <a:rPr lang="en-US" dirty="0"/>
              <a:t>Plant-based diets can be as inexpensive as $5 a day, while still providing adequate nutrition</a:t>
            </a:r>
            <a:r>
              <a:rPr lang="en-US" sz="1800" baseline="30000" dirty="0"/>
              <a:t>2</a:t>
            </a:r>
            <a:r>
              <a:rPr lang="en-US" dirty="0"/>
              <a:t>.</a:t>
            </a:r>
          </a:p>
          <a:p>
            <a:r>
              <a:rPr lang="en-US" dirty="0"/>
              <a:t>This article</a:t>
            </a:r>
            <a:r>
              <a:rPr lang="en-US" sz="1800" baseline="30000" dirty="0"/>
              <a:t>3</a:t>
            </a:r>
            <a:r>
              <a:rPr lang="en-US" dirty="0"/>
              <a:t>, </a:t>
            </a:r>
            <a:r>
              <a:rPr lang="en-US" i="1" dirty="0"/>
              <a:t>Plant-Based Food Guide: How to Eat Well on a Budget, </a:t>
            </a:r>
            <a:r>
              <a:rPr lang="en-US" dirty="0"/>
              <a:t>discusses healthy meal suggestions, budgeting at the grocery story, and tips for stretching your grocery dollars.</a:t>
            </a:r>
          </a:p>
          <a:p>
            <a:r>
              <a:rPr lang="en-US" dirty="0"/>
              <a:t>Brand New Vegan’s blog post</a:t>
            </a:r>
            <a:r>
              <a:rPr lang="en-US" sz="1800" baseline="30000" dirty="0"/>
              <a:t>4</a:t>
            </a:r>
            <a:r>
              <a:rPr lang="en-US" dirty="0"/>
              <a:t> explains 5 ways to save money when going plant-based.</a:t>
            </a:r>
          </a:p>
        </p:txBody>
      </p:sp>
      <p:sp>
        <p:nvSpPr>
          <p:cNvPr id="4" name="TextBox 3">
            <a:extLst>
              <a:ext uri="{FF2B5EF4-FFF2-40B4-BE49-F238E27FC236}">
                <a16:creationId xmlns:a16="http://schemas.microsoft.com/office/drawing/2014/main" id="{A85174B0-8445-47ED-99D6-DDC84EC71BAA}"/>
              </a:ext>
            </a:extLst>
          </p:cNvPr>
          <p:cNvSpPr txBox="1"/>
          <p:nvPr/>
        </p:nvSpPr>
        <p:spPr>
          <a:xfrm>
            <a:off x="677157" y="6096000"/>
            <a:ext cx="8008055" cy="738664"/>
          </a:xfrm>
          <a:prstGeom prst="rect">
            <a:avLst/>
          </a:prstGeom>
          <a:noFill/>
        </p:spPr>
        <p:txBody>
          <a:bodyPr wrap="square" rtlCol="0">
            <a:spAutoFit/>
          </a:bodyPr>
          <a:lstStyle/>
          <a:p>
            <a:r>
              <a:rPr lang="en-US" sz="1050" baseline="30000" dirty="0"/>
              <a:t>1</a:t>
            </a:r>
            <a:r>
              <a:rPr lang="en-US" sz="1050" dirty="0"/>
              <a:t>https://www.eurekalert.org/pub_releases/2016-01/l-mhr010416.php</a:t>
            </a:r>
          </a:p>
          <a:p>
            <a:r>
              <a:rPr lang="en-US" sz="1050" baseline="30000" dirty="0"/>
              <a:t>2</a:t>
            </a:r>
            <a:r>
              <a:rPr lang="en-US" sz="1050" dirty="0"/>
              <a:t>https://www.mindbodygreen.com/0-23361/how-to-eat-vegan-on-just-5-a-day.html</a:t>
            </a:r>
          </a:p>
          <a:p>
            <a:r>
              <a:rPr lang="en-US" sz="1050" baseline="30000" dirty="0"/>
              <a:t>3</a:t>
            </a:r>
            <a:r>
              <a:rPr lang="en-US" sz="1050" dirty="0"/>
              <a:t>http://nutritionstudies.org/plant-based-on-a-budget/</a:t>
            </a:r>
          </a:p>
          <a:p>
            <a:r>
              <a:rPr lang="en-US" sz="1050" baseline="30000" dirty="0"/>
              <a:t>4</a:t>
            </a:r>
            <a:r>
              <a:rPr lang="en-US" sz="1050" dirty="0"/>
              <a:t>http://www.brandnewvegan.com/tips-and-tricks/5-ways-to-save-money-by-going-vegan</a:t>
            </a:r>
          </a:p>
        </p:txBody>
      </p:sp>
    </p:spTree>
    <p:extLst>
      <p:ext uri="{BB962C8B-B14F-4D97-AF65-F5344CB8AC3E}">
        <p14:creationId xmlns:p14="http://schemas.microsoft.com/office/powerpoint/2010/main" val="2655281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7375C-FFD6-4993-BCFC-789C0416F6D3}"/>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9F66F7AB-05A3-424A-A41C-12DA1BC5152A}"/>
              </a:ext>
            </a:extLst>
          </p:cNvPr>
          <p:cNvSpPr>
            <a:spLocks noGrp="1"/>
          </p:cNvSpPr>
          <p:nvPr>
            <p:ph idx="1"/>
          </p:nvPr>
        </p:nvSpPr>
        <p:spPr>
          <a:xfrm>
            <a:off x="677158" y="1828800"/>
            <a:ext cx="8594429" cy="4212563"/>
          </a:xfrm>
        </p:spPr>
        <p:txBody>
          <a:bodyPr>
            <a:normAutofit/>
          </a:bodyPr>
          <a:lstStyle/>
          <a:p>
            <a:pPr marL="0" indent="0">
              <a:buNone/>
            </a:pPr>
            <a:r>
              <a:rPr lang="en-US" dirty="0"/>
              <a:t>Please refer to the </a:t>
            </a:r>
            <a:r>
              <a:rPr lang="en-US" i="1" dirty="0"/>
              <a:t>Info Sheet: Interesting and Relevant Facts</a:t>
            </a:r>
            <a:r>
              <a:rPr lang="en-US" dirty="0"/>
              <a:t> for a closer look at the sources presented in this PowerPoint.</a:t>
            </a:r>
          </a:p>
          <a:p>
            <a:pPr marL="0" indent="0">
              <a:buNone/>
            </a:pPr>
            <a:r>
              <a:rPr lang="en-US" dirty="0"/>
              <a:t>For more information on similar topics take a look at:</a:t>
            </a:r>
          </a:p>
          <a:p>
            <a:r>
              <a:rPr lang="en-US" i="1" dirty="0"/>
              <a:t>Info Sheet: Where Do You Get Your Protein,</a:t>
            </a:r>
            <a:r>
              <a:rPr lang="en-US" dirty="0"/>
              <a:t> located in the </a:t>
            </a:r>
            <a:r>
              <a:rPr lang="en-US" i="1" dirty="0"/>
              <a:t>Transitioning to WFPB </a:t>
            </a:r>
            <a:r>
              <a:rPr lang="en-US" dirty="0"/>
              <a:t>Toolkit</a:t>
            </a:r>
            <a:endParaRPr lang="en-US" i="1" dirty="0"/>
          </a:p>
          <a:p>
            <a:r>
              <a:rPr lang="en-US" dirty="0"/>
              <a:t>PPC’s FAQ section, also located in the </a:t>
            </a:r>
            <a:r>
              <a:rPr lang="en-US" i="1" dirty="0"/>
              <a:t>Transitioning to WFPB </a:t>
            </a:r>
            <a:r>
              <a:rPr lang="en-US" dirty="0"/>
              <a:t>Toolkit</a:t>
            </a:r>
            <a:r>
              <a:rPr lang="en-US" i="1" dirty="0"/>
              <a:t>.</a:t>
            </a:r>
          </a:p>
          <a:p>
            <a:endParaRPr lang="en-US" i="1" dirty="0"/>
          </a:p>
          <a:p>
            <a:pPr marL="0" indent="0">
              <a:buNone/>
            </a:pPr>
            <a:r>
              <a:rPr lang="en-US" sz="1300" i="1" dirty="0"/>
              <a:t>Disclaimer: The information shared by </a:t>
            </a:r>
            <a:r>
              <a:rPr lang="en-US" sz="1300" i="1" dirty="0" err="1"/>
              <a:t>PlantPure</a:t>
            </a:r>
            <a:r>
              <a:rPr lang="en-US" sz="1300" i="1" dirty="0"/>
              <a:t> Communities (PPC) is not intended to be a substitute for professional medical advice, diagnosis, or treatment. Always seek the advice of your physician or other qualified health provider with any questions you may have regarding a medical condition. If you are on medication and are changing to a whole food, plant-based diet, you should discuss with your healthcare provider the changes that you are making in your diet and how these changes may require an adjustment in medication dosage. It is important that you work with your doctor to monitor your condition and medication dosage during your change of dietary practices.</a:t>
            </a:r>
            <a:endParaRPr lang="en-US" sz="1300" dirty="0"/>
          </a:p>
          <a:p>
            <a:pPr marL="0" indent="0">
              <a:buNone/>
            </a:pPr>
            <a:endParaRPr lang="en-US" dirty="0"/>
          </a:p>
        </p:txBody>
      </p:sp>
    </p:spTree>
    <p:extLst>
      <p:ext uri="{BB962C8B-B14F-4D97-AF65-F5344CB8AC3E}">
        <p14:creationId xmlns:p14="http://schemas.microsoft.com/office/powerpoint/2010/main" val="4267949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713CE-8139-4D7D-9351-C79BEC509394}"/>
              </a:ext>
            </a:extLst>
          </p:cNvPr>
          <p:cNvSpPr>
            <a:spLocks noGrp="1"/>
          </p:cNvSpPr>
          <p:nvPr>
            <p:ph type="title"/>
          </p:nvPr>
        </p:nvSpPr>
        <p:spPr/>
        <p:txBody>
          <a:bodyPr/>
          <a:lstStyle/>
          <a:p>
            <a:r>
              <a:rPr lang="en-US" dirty="0"/>
              <a:t>What is a Whole Food, Plant Based Diet?</a:t>
            </a:r>
          </a:p>
        </p:txBody>
      </p:sp>
      <p:sp>
        <p:nvSpPr>
          <p:cNvPr id="3" name="Content Placeholder 2">
            <a:extLst>
              <a:ext uri="{FF2B5EF4-FFF2-40B4-BE49-F238E27FC236}">
                <a16:creationId xmlns:a16="http://schemas.microsoft.com/office/drawing/2014/main" id="{896A3126-C86D-41E8-AEF6-D786DF97CD05}"/>
              </a:ext>
            </a:extLst>
          </p:cNvPr>
          <p:cNvSpPr>
            <a:spLocks noGrp="1"/>
          </p:cNvSpPr>
          <p:nvPr>
            <p:ph idx="1"/>
          </p:nvPr>
        </p:nvSpPr>
        <p:spPr>
          <a:xfrm>
            <a:off x="677342" y="1676400"/>
            <a:ext cx="8769870" cy="3880773"/>
          </a:xfrm>
        </p:spPr>
        <p:txBody>
          <a:bodyPr>
            <a:normAutofit/>
          </a:bodyPr>
          <a:lstStyle/>
          <a:p>
            <a:pPr marL="0" indent="0">
              <a:buNone/>
            </a:pPr>
            <a:r>
              <a:rPr lang="en-US" sz="2400" dirty="0"/>
              <a:t>A WFPB diet consists of whole foods that are minimally processed, such as: vegetables, fruits, nuts, whole grains, legumes/beans, and ingredients and meals that have no added oil and are low in salt and sugar.</a:t>
            </a:r>
          </a:p>
        </p:txBody>
      </p:sp>
      <p:pic>
        <p:nvPicPr>
          <p:cNvPr id="5" name="Picture 4">
            <a:extLst>
              <a:ext uri="{FF2B5EF4-FFF2-40B4-BE49-F238E27FC236}">
                <a16:creationId xmlns:a16="http://schemas.microsoft.com/office/drawing/2014/main" id="{EF6B23BC-1290-49D9-A683-96249C3A4F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2028" y="3429000"/>
            <a:ext cx="4704688" cy="3139249"/>
          </a:xfrm>
          <a:prstGeom prst="rect">
            <a:avLst/>
          </a:prstGeom>
        </p:spPr>
      </p:pic>
    </p:spTree>
    <p:extLst>
      <p:ext uri="{BB962C8B-B14F-4D97-AF65-F5344CB8AC3E}">
        <p14:creationId xmlns:p14="http://schemas.microsoft.com/office/powerpoint/2010/main" val="2206765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ED32A-E058-44A0-8170-B7D033312272}"/>
              </a:ext>
            </a:extLst>
          </p:cNvPr>
          <p:cNvSpPr>
            <a:spLocks noGrp="1"/>
          </p:cNvSpPr>
          <p:nvPr>
            <p:ph type="title"/>
          </p:nvPr>
        </p:nvSpPr>
        <p:spPr/>
        <p:txBody>
          <a:bodyPr/>
          <a:lstStyle/>
          <a:p>
            <a:r>
              <a:rPr lang="en-US" dirty="0"/>
              <a:t>Arm Yourself with Information</a:t>
            </a:r>
          </a:p>
        </p:txBody>
      </p:sp>
      <p:sp>
        <p:nvSpPr>
          <p:cNvPr id="3" name="Content Placeholder 2">
            <a:extLst>
              <a:ext uri="{FF2B5EF4-FFF2-40B4-BE49-F238E27FC236}">
                <a16:creationId xmlns:a16="http://schemas.microsoft.com/office/drawing/2014/main" id="{D0EE9BDB-A05E-4C00-972A-3EC1B8652C16}"/>
              </a:ext>
            </a:extLst>
          </p:cNvPr>
          <p:cNvSpPr>
            <a:spLocks noGrp="1"/>
          </p:cNvSpPr>
          <p:nvPr>
            <p:ph idx="1"/>
          </p:nvPr>
        </p:nvSpPr>
        <p:spPr>
          <a:xfrm>
            <a:off x="677158" y="1447800"/>
            <a:ext cx="8594429" cy="4593563"/>
          </a:xfrm>
        </p:spPr>
        <p:txBody>
          <a:bodyPr>
            <a:normAutofit/>
          </a:bodyPr>
          <a:lstStyle/>
          <a:p>
            <a:pPr marL="0" indent="0">
              <a:buNone/>
            </a:pPr>
            <a:r>
              <a:rPr lang="en-US" dirty="0"/>
              <a:t>This PowerPoint contains several interesting facts and statistics to support the scientific underpinnings of a WFPB diet.</a:t>
            </a:r>
          </a:p>
          <a:p>
            <a:pPr marL="0" indent="0">
              <a:buNone/>
            </a:pPr>
            <a:r>
              <a:rPr lang="en-US" dirty="0"/>
              <a:t>Use this as a resource when talking to your friends and family about the benefits of, and reasons for, a plant-based diet.</a:t>
            </a:r>
          </a:p>
          <a:p>
            <a:pPr marL="0" indent="0">
              <a:buNone/>
            </a:pPr>
            <a:r>
              <a:rPr lang="en-US" dirty="0"/>
              <a:t>The facts and statistics about:</a:t>
            </a:r>
          </a:p>
          <a:p>
            <a:pPr>
              <a:buFontTx/>
              <a:buChar char="-"/>
            </a:pPr>
            <a:r>
              <a:rPr lang="en-US" dirty="0"/>
              <a:t>Millennials and Veganism</a:t>
            </a:r>
          </a:p>
          <a:p>
            <a:pPr>
              <a:buFontTx/>
              <a:buChar char="-"/>
            </a:pPr>
            <a:r>
              <a:rPr lang="en-US" dirty="0"/>
              <a:t>Milk Sales</a:t>
            </a:r>
          </a:p>
          <a:p>
            <a:pPr>
              <a:buFontTx/>
              <a:buChar char="-"/>
            </a:pPr>
            <a:r>
              <a:rPr lang="en-US" dirty="0"/>
              <a:t>Protein and Calcium Sources</a:t>
            </a:r>
          </a:p>
          <a:p>
            <a:pPr>
              <a:buFontTx/>
              <a:buChar char="-"/>
            </a:pPr>
            <a:r>
              <a:rPr lang="en-US" dirty="0"/>
              <a:t>Milk and Bone Health</a:t>
            </a:r>
          </a:p>
          <a:p>
            <a:pPr>
              <a:buFontTx/>
              <a:buChar char="-"/>
            </a:pPr>
            <a:r>
              <a:rPr lang="en-US" dirty="0"/>
              <a:t>American Healthcare</a:t>
            </a:r>
          </a:p>
          <a:p>
            <a:pPr>
              <a:buFontTx/>
              <a:buChar char="-"/>
            </a:pPr>
            <a:r>
              <a:rPr lang="en-US" dirty="0"/>
              <a:t>Vegan Athletes and Celebrities</a:t>
            </a:r>
          </a:p>
          <a:p>
            <a:pPr>
              <a:buFontTx/>
              <a:buChar char="-"/>
            </a:pPr>
            <a:r>
              <a:rPr lang="en-US" dirty="0"/>
              <a:t>WFPB is Cheaper, Healthier, and Tastier</a:t>
            </a:r>
          </a:p>
        </p:txBody>
      </p:sp>
      <p:pic>
        <p:nvPicPr>
          <p:cNvPr id="5" name="Picture 4">
            <a:extLst>
              <a:ext uri="{FF2B5EF4-FFF2-40B4-BE49-F238E27FC236}">
                <a16:creationId xmlns:a16="http://schemas.microsoft.com/office/drawing/2014/main" id="{60294B27-365A-404B-A044-6711BE578E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6212" y="2971800"/>
            <a:ext cx="3899614" cy="2440305"/>
          </a:xfrm>
          <a:prstGeom prst="rect">
            <a:avLst/>
          </a:prstGeom>
        </p:spPr>
      </p:pic>
    </p:spTree>
    <p:extLst>
      <p:ext uri="{BB962C8B-B14F-4D97-AF65-F5344CB8AC3E}">
        <p14:creationId xmlns:p14="http://schemas.microsoft.com/office/powerpoint/2010/main" val="1130792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Millennials and Veganism:</a:t>
            </a:r>
          </a:p>
        </p:txBody>
      </p:sp>
      <p:sp>
        <p:nvSpPr>
          <p:cNvPr id="14" name="Content Placeholder 13"/>
          <p:cNvSpPr>
            <a:spLocks noGrp="1"/>
          </p:cNvSpPr>
          <p:nvPr>
            <p:ph idx="1"/>
          </p:nvPr>
        </p:nvSpPr>
        <p:spPr>
          <a:xfrm>
            <a:off x="677157" y="1600200"/>
            <a:ext cx="8594429" cy="4288763"/>
          </a:xfrm>
        </p:spPr>
        <p:txBody>
          <a:bodyPr>
            <a:normAutofit lnSpcReduction="10000"/>
          </a:bodyPr>
          <a:lstStyle/>
          <a:p>
            <a:pPr marL="0" indent="0">
              <a:buNone/>
            </a:pPr>
            <a:r>
              <a:rPr lang="en-US" sz="2400" dirty="0"/>
              <a:t>Younger generations are becoming increasingly aware of the health, environmental, and ethical consequences of their food choices</a:t>
            </a:r>
            <a:r>
              <a:rPr lang="en-US" sz="2000" dirty="0"/>
              <a:t>.</a:t>
            </a:r>
          </a:p>
          <a:p>
            <a:pPr marL="0" indent="0">
              <a:buNone/>
            </a:pPr>
            <a:endParaRPr lang="en-US" sz="1100" dirty="0"/>
          </a:p>
          <a:p>
            <a:pPr marL="0" indent="0">
              <a:buNone/>
            </a:pPr>
            <a:r>
              <a:rPr lang="en-US" dirty="0"/>
              <a:t>A 2011 study</a:t>
            </a:r>
            <a:r>
              <a:rPr lang="en-US" baseline="30000" dirty="0"/>
              <a:t>1</a:t>
            </a:r>
            <a:r>
              <a:rPr lang="en-US" dirty="0"/>
              <a:t> revealed 12% of millennials are “faithful vegetarians” compared to 4% of Generation X, and only 1% of Baby Boomers.</a:t>
            </a:r>
          </a:p>
          <a:p>
            <a:pPr marL="0" indent="0">
              <a:buNone/>
            </a:pPr>
            <a:endParaRPr lang="en-US" sz="1100" dirty="0"/>
          </a:p>
          <a:p>
            <a:pPr marL="0" indent="0">
              <a:buNone/>
            </a:pPr>
            <a:r>
              <a:rPr lang="en-US" dirty="0"/>
              <a:t>A 2017 report</a:t>
            </a:r>
            <a:r>
              <a:rPr lang="en-US" baseline="30000" dirty="0"/>
              <a:t>2</a:t>
            </a:r>
            <a:r>
              <a:rPr lang="en-US" dirty="0"/>
              <a:t> on the “Top Trends in Prepare Foods” found that:</a:t>
            </a:r>
          </a:p>
          <a:p>
            <a:r>
              <a:rPr lang="en-US" dirty="0"/>
              <a:t>6% of US consumers now claim to be vegan, up from just 1% in 2014</a:t>
            </a:r>
          </a:p>
          <a:p>
            <a:r>
              <a:rPr lang="en-US" dirty="0"/>
              <a:t>Two (out of six) key trends impacting food innovation are:</a:t>
            </a:r>
          </a:p>
          <a:p>
            <a:pPr lvl="1"/>
            <a:r>
              <a:rPr lang="en-US" dirty="0"/>
              <a:t>“Go Meat-Free” – a demand for meat-free products and substitutes</a:t>
            </a:r>
          </a:p>
          <a:p>
            <a:pPr lvl="1"/>
            <a:r>
              <a:rPr lang="en-US" dirty="0"/>
              <a:t>“Ethical Eating” – due to an increase in ethical and sustainable lifestyles</a:t>
            </a:r>
          </a:p>
        </p:txBody>
      </p:sp>
      <p:sp>
        <p:nvSpPr>
          <p:cNvPr id="2" name="TextBox 1">
            <a:extLst>
              <a:ext uri="{FF2B5EF4-FFF2-40B4-BE49-F238E27FC236}">
                <a16:creationId xmlns:a16="http://schemas.microsoft.com/office/drawing/2014/main" id="{7D6D4987-3BC3-4FD8-AC38-F0D448DF2A8E}"/>
              </a:ext>
            </a:extLst>
          </p:cNvPr>
          <p:cNvSpPr txBox="1"/>
          <p:nvPr/>
        </p:nvSpPr>
        <p:spPr>
          <a:xfrm>
            <a:off x="677157" y="6172200"/>
            <a:ext cx="8008055" cy="577081"/>
          </a:xfrm>
          <a:prstGeom prst="rect">
            <a:avLst/>
          </a:prstGeom>
          <a:noFill/>
        </p:spPr>
        <p:txBody>
          <a:bodyPr wrap="square" rtlCol="0">
            <a:spAutoFit/>
          </a:bodyPr>
          <a:lstStyle/>
          <a:p>
            <a:r>
              <a:rPr lang="en-US" sz="1050" baseline="30000" dirty="0"/>
              <a:t>1</a:t>
            </a:r>
            <a:r>
              <a:rPr lang="en-US" sz="1050" dirty="0"/>
              <a:t>http://store.hartman-group.com/culture-of-millennials-2011/?</a:t>
            </a:r>
            <a:r>
              <a:rPr lang="en-US" sz="1050" dirty="0" err="1"/>
              <a:t>hcampaign</a:t>
            </a:r>
            <a:endParaRPr lang="en-US" sz="1050" dirty="0"/>
          </a:p>
          <a:p>
            <a:r>
              <a:rPr lang="en-US" sz="1050" baseline="30000" dirty="0"/>
              <a:t>2</a:t>
            </a:r>
            <a:r>
              <a:rPr lang="en-US" sz="1050" dirty="0"/>
              <a:t>https://www.reportbuyer.com/product/4959853/top-trends-in-prepared-foods-2017-exploring-trends-in-meat-fish-and-seafood-pasta-noodles-and-rice-prepared-meals-savory-deli-food-soup-and-meat-substitutes.html   </a:t>
            </a:r>
          </a:p>
        </p:txBody>
      </p:sp>
    </p:spTree>
    <p:extLst>
      <p:ext uri="{BB962C8B-B14F-4D97-AF65-F5344CB8AC3E}">
        <p14:creationId xmlns:p14="http://schemas.microsoft.com/office/powerpoint/2010/main" val="27230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3ACF2-4CEF-4FDC-91B2-CE53A5064DA6}"/>
              </a:ext>
            </a:extLst>
          </p:cNvPr>
          <p:cNvSpPr>
            <a:spLocks noGrp="1"/>
          </p:cNvSpPr>
          <p:nvPr>
            <p:ph type="title"/>
          </p:nvPr>
        </p:nvSpPr>
        <p:spPr/>
        <p:txBody>
          <a:bodyPr/>
          <a:lstStyle/>
          <a:p>
            <a:r>
              <a:rPr lang="en-US" dirty="0"/>
              <a:t>Milk Sales</a:t>
            </a:r>
          </a:p>
        </p:txBody>
      </p:sp>
      <p:sp>
        <p:nvSpPr>
          <p:cNvPr id="3" name="Content Placeholder 2">
            <a:extLst>
              <a:ext uri="{FF2B5EF4-FFF2-40B4-BE49-F238E27FC236}">
                <a16:creationId xmlns:a16="http://schemas.microsoft.com/office/drawing/2014/main" id="{F012FE2E-4D73-459E-AC94-44543B658201}"/>
              </a:ext>
            </a:extLst>
          </p:cNvPr>
          <p:cNvSpPr>
            <a:spLocks noGrp="1"/>
          </p:cNvSpPr>
          <p:nvPr>
            <p:ph idx="1"/>
          </p:nvPr>
        </p:nvSpPr>
        <p:spPr>
          <a:xfrm>
            <a:off x="608012" y="1524000"/>
            <a:ext cx="8594429" cy="3880773"/>
          </a:xfrm>
        </p:spPr>
        <p:txBody>
          <a:bodyPr/>
          <a:lstStyle/>
          <a:p>
            <a:pPr marL="0" indent="0">
              <a:buNone/>
            </a:pPr>
            <a:r>
              <a:rPr lang="en-US" sz="2400" dirty="0"/>
              <a:t>Public demand for plant-based milks is increasing as the demand for cow’s milk declines.</a:t>
            </a:r>
          </a:p>
        </p:txBody>
      </p:sp>
      <p:sp>
        <p:nvSpPr>
          <p:cNvPr id="4" name="TextBox 3">
            <a:extLst>
              <a:ext uri="{FF2B5EF4-FFF2-40B4-BE49-F238E27FC236}">
                <a16:creationId xmlns:a16="http://schemas.microsoft.com/office/drawing/2014/main" id="{483B0F0F-1095-44F2-B204-510A0032723D}"/>
              </a:ext>
            </a:extLst>
          </p:cNvPr>
          <p:cNvSpPr txBox="1"/>
          <p:nvPr/>
        </p:nvSpPr>
        <p:spPr>
          <a:xfrm>
            <a:off x="677157" y="6172200"/>
            <a:ext cx="8008055" cy="577081"/>
          </a:xfrm>
          <a:prstGeom prst="rect">
            <a:avLst/>
          </a:prstGeom>
          <a:noFill/>
        </p:spPr>
        <p:txBody>
          <a:bodyPr wrap="square" rtlCol="0">
            <a:spAutoFit/>
          </a:bodyPr>
          <a:lstStyle/>
          <a:p>
            <a:r>
              <a:rPr lang="en-US" sz="1050" baseline="30000" dirty="0"/>
              <a:t>1</a:t>
            </a:r>
            <a:r>
              <a:rPr lang="en-US" sz="1050" dirty="0"/>
              <a:t>http://www.prweb.com/releases/2017/09/prweb14683840.htm</a:t>
            </a:r>
          </a:p>
          <a:p>
            <a:r>
              <a:rPr lang="en-US" sz="1050" baseline="30000" dirty="0"/>
              <a:t>2</a:t>
            </a:r>
            <a:r>
              <a:rPr lang="en-US" sz="1050" dirty="0"/>
              <a:t>https://www.forbes.com/sites/michaelpellmanrowland/2017/04/11/milk-industry-controversy/2/#4b2fed7b437f</a:t>
            </a:r>
          </a:p>
          <a:p>
            <a:r>
              <a:rPr lang="en-US" sz="1050" baseline="30000" dirty="0"/>
              <a:t>3</a:t>
            </a:r>
            <a:r>
              <a:rPr lang="en-US" sz="1050" dirty="0"/>
              <a:t>https://www.forbes.com/sites/michaelpellmanrowland/2017/04/11/milk-industry-controversy/2/#4b2fed7b437f</a:t>
            </a:r>
          </a:p>
        </p:txBody>
      </p:sp>
      <p:pic>
        <p:nvPicPr>
          <p:cNvPr id="6" name="Picture 5">
            <a:extLst>
              <a:ext uri="{FF2B5EF4-FFF2-40B4-BE49-F238E27FC236}">
                <a16:creationId xmlns:a16="http://schemas.microsoft.com/office/drawing/2014/main" id="{FE00663D-CA56-4BDF-B40C-0F2E346212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9212" y="2514600"/>
            <a:ext cx="3152884" cy="2362200"/>
          </a:xfrm>
          <a:prstGeom prst="rect">
            <a:avLst/>
          </a:prstGeom>
        </p:spPr>
      </p:pic>
      <p:sp>
        <p:nvSpPr>
          <p:cNvPr id="7" name="Content Placeholder 2">
            <a:extLst>
              <a:ext uri="{FF2B5EF4-FFF2-40B4-BE49-F238E27FC236}">
                <a16:creationId xmlns:a16="http://schemas.microsoft.com/office/drawing/2014/main" id="{EF1B8656-7140-4983-BC35-7B7D6E02D185}"/>
              </a:ext>
            </a:extLst>
          </p:cNvPr>
          <p:cNvSpPr txBox="1">
            <a:spLocks/>
          </p:cNvSpPr>
          <p:nvPr/>
        </p:nvSpPr>
        <p:spPr>
          <a:xfrm>
            <a:off x="608011" y="2291427"/>
            <a:ext cx="5638801" cy="3880773"/>
          </a:xfrm>
          <a:prstGeom prst="rect">
            <a:avLst/>
          </a:prstGeom>
        </p:spPr>
        <p:txBody>
          <a:bodyPr vert="horz" lIns="91440" tIns="45720" rIns="91440" bIns="45720" rtlCol="0">
            <a:normAutofit/>
          </a:bodyPr>
          <a:lstStyle>
            <a:lvl1pPr marL="342797" indent="-342797" algn="l" defTabSz="457063" rtl="0" eaLnBrk="1" latinLnBrk="0" hangingPunct="1">
              <a:spcBef>
                <a:spcPts val="1000"/>
              </a:spcBef>
              <a:spcAft>
                <a:spcPts val="0"/>
              </a:spcAft>
              <a:buClr>
                <a:schemeClr val="accent1"/>
              </a:buClr>
              <a:buSzPct val="80000"/>
              <a:buFont typeface="Wingdings 3" charset="2"/>
              <a:buChar char=""/>
              <a:defRPr sz="1799" kern="1200">
                <a:solidFill>
                  <a:schemeClr val="tx1">
                    <a:lumMod val="75000"/>
                    <a:lumOff val="25000"/>
                  </a:schemeClr>
                </a:solidFill>
                <a:latin typeface="+mn-lt"/>
                <a:ea typeface="+mn-ea"/>
                <a:cs typeface="+mn-cs"/>
              </a:defRPr>
            </a:lvl1pPr>
            <a:lvl2pPr marL="742727" indent="-285664" algn="l" defTabSz="457063"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2657" indent="-228531" algn="l" defTabSz="457063"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599720"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6783"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3846"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0908"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7971"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5034"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endParaRPr lang="en-US" sz="1100" dirty="0"/>
          </a:p>
          <a:p>
            <a:r>
              <a:rPr lang="en-US" dirty="0"/>
              <a:t>From 2016-2017, plant-based milk sales went up 3.1% and cow’s milk sales went down 5%</a:t>
            </a:r>
            <a:r>
              <a:rPr lang="en-US" sz="1800" baseline="30000" dirty="0"/>
              <a:t>1</a:t>
            </a:r>
            <a:r>
              <a:rPr lang="en-US" dirty="0"/>
              <a:t>.</a:t>
            </a:r>
          </a:p>
          <a:p>
            <a:r>
              <a:rPr lang="en-US" dirty="0"/>
              <a:t>Non-dairy alternative milk sales have grown 250% in the past 5 years</a:t>
            </a:r>
            <a:r>
              <a:rPr lang="en-US" sz="1800" baseline="30000" dirty="0"/>
              <a:t>2</a:t>
            </a:r>
            <a:r>
              <a:rPr lang="en-US" dirty="0"/>
              <a:t>.</a:t>
            </a:r>
          </a:p>
          <a:p>
            <a:r>
              <a:rPr lang="en-US" dirty="0"/>
              <a:t>Elmhurst Dairy, one of the largest dairy operators on the East Coast, stopped producing cow’s milk in 2016 and instead now only sells plant-based milks</a:t>
            </a:r>
            <a:r>
              <a:rPr lang="en-US" sz="1800" baseline="30000" dirty="0"/>
              <a:t>3</a:t>
            </a:r>
            <a:r>
              <a:rPr lang="en-US" dirty="0"/>
              <a:t>.</a:t>
            </a:r>
          </a:p>
        </p:txBody>
      </p:sp>
    </p:spTree>
    <p:extLst>
      <p:ext uri="{BB962C8B-B14F-4D97-AF65-F5344CB8AC3E}">
        <p14:creationId xmlns:p14="http://schemas.microsoft.com/office/powerpoint/2010/main" val="1347409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3A7BC-02CE-49B6-8ED5-7FBE86822B86}"/>
              </a:ext>
            </a:extLst>
          </p:cNvPr>
          <p:cNvSpPr>
            <a:spLocks noGrp="1"/>
          </p:cNvSpPr>
          <p:nvPr>
            <p:ph type="title"/>
          </p:nvPr>
        </p:nvSpPr>
        <p:spPr/>
        <p:txBody>
          <a:bodyPr/>
          <a:lstStyle/>
          <a:p>
            <a:r>
              <a:rPr lang="en-US" dirty="0"/>
              <a:t>Protein Sources</a:t>
            </a:r>
          </a:p>
        </p:txBody>
      </p:sp>
      <p:sp>
        <p:nvSpPr>
          <p:cNvPr id="3" name="Content Placeholder 2">
            <a:extLst>
              <a:ext uri="{FF2B5EF4-FFF2-40B4-BE49-F238E27FC236}">
                <a16:creationId xmlns:a16="http://schemas.microsoft.com/office/drawing/2014/main" id="{7922C82F-E8D1-43AA-B192-8D87993D8285}"/>
              </a:ext>
            </a:extLst>
          </p:cNvPr>
          <p:cNvSpPr>
            <a:spLocks noGrp="1"/>
          </p:cNvSpPr>
          <p:nvPr>
            <p:ph idx="1"/>
          </p:nvPr>
        </p:nvSpPr>
        <p:spPr>
          <a:xfrm>
            <a:off x="677159" y="1752600"/>
            <a:ext cx="4045654" cy="4648199"/>
          </a:xfrm>
        </p:spPr>
        <p:txBody>
          <a:bodyPr>
            <a:normAutofit/>
          </a:bodyPr>
          <a:lstStyle/>
          <a:p>
            <a:pPr marL="0" indent="0">
              <a:buNone/>
            </a:pPr>
            <a:r>
              <a:rPr lang="en-US" sz="2400" dirty="0"/>
              <a:t>Many people believe meat is the best source of dietary protein, when lots of common plant foods are jam-packed with protein! This info-graphic from </a:t>
            </a:r>
            <a:r>
              <a:rPr lang="en-US" sz="2400" i="1" dirty="0"/>
              <a:t>Mercy for Animals</a:t>
            </a:r>
            <a:r>
              <a:rPr lang="en-US" sz="2400" dirty="0"/>
              <a:t> lays out the facts on protein and much more:</a:t>
            </a:r>
          </a:p>
        </p:txBody>
      </p:sp>
      <p:pic>
        <p:nvPicPr>
          <p:cNvPr id="1026" name="Picture 2" descr="https://lh6.googleusercontent.com/8000Q90sWcSfJNmKJt4duerCYTjKT0PbyncRp5nyh78fTuYgQTpv4H9PYjdY6w0qbLMwnwOT9Kbk7wUKpwoanVbrGX5h5YCmg-KbuX-M5J1XCDLk4XLyvRSL3_SUKq1tgYIQRG7B">
            <a:extLst>
              <a:ext uri="{FF2B5EF4-FFF2-40B4-BE49-F238E27FC236}">
                <a16:creationId xmlns:a16="http://schemas.microsoft.com/office/drawing/2014/main" id="{18BF4F87-2025-4498-8F9D-E0800FE45F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1834" y="1371600"/>
            <a:ext cx="4191000" cy="4191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C174457-373C-402B-B56A-546A07F3B628}"/>
              </a:ext>
            </a:extLst>
          </p:cNvPr>
          <p:cNvSpPr txBox="1"/>
          <p:nvPr/>
        </p:nvSpPr>
        <p:spPr>
          <a:xfrm>
            <a:off x="677158" y="6324600"/>
            <a:ext cx="8008055" cy="261610"/>
          </a:xfrm>
          <a:prstGeom prst="rect">
            <a:avLst/>
          </a:prstGeom>
          <a:noFill/>
        </p:spPr>
        <p:txBody>
          <a:bodyPr wrap="square" rtlCol="0">
            <a:spAutoFit/>
          </a:bodyPr>
          <a:lstStyle/>
          <a:p>
            <a:r>
              <a:rPr lang="en-US" sz="1050" u="sng" dirty="0"/>
              <a:t>http://tinyurl,com/beansvsbeefimage</a:t>
            </a:r>
            <a:endParaRPr lang="en-US" sz="600" dirty="0"/>
          </a:p>
        </p:txBody>
      </p:sp>
    </p:spTree>
    <p:extLst>
      <p:ext uri="{BB962C8B-B14F-4D97-AF65-F5344CB8AC3E}">
        <p14:creationId xmlns:p14="http://schemas.microsoft.com/office/powerpoint/2010/main" val="3649982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DE911-027E-41D4-9E3B-CA5D307BEC83}"/>
              </a:ext>
            </a:extLst>
          </p:cNvPr>
          <p:cNvSpPr>
            <a:spLocks noGrp="1"/>
          </p:cNvSpPr>
          <p:nvPr>
            <p:ph type="title"/>
          </p:nvPr>
        </p:nvSpPr>
        <p:spPr/>
        <p:txBody>
          <a:bodyPr/>
          <a:lstStyle/>
          <a:p>
            <a:r>
              <a:rPr lang="en-US" dirty="0"/>
              <a:t>Calcium Sources</a:t>
            </a:r>
          </a:p>
        </p:txBody>
      </p:sp>
      <p:sp>
        <p:nvSpPr>
          <p:cNvPr id="3" name="Content Placeholder 2">
            <a:extLst>
              <a:ext uri="{FF2B5EF4-FFF2-40B4-BE49-F238E27FC236}">
                <a16:creationId xmlns:a16="http://schemas.microsoft.com/office/drawing/2014/main" id="{2BBA19D6-D33E-4ADF-A94C-D98187A2FE20}"/>
              </a:ext>
            </a:extLst>
          </p:cNvPr>
          <p:cNvSpPr>
            <a:spLocks noGrp="1"/>
          </p:cNvSpPr>
          <p:nvPr>
            <p:ph idx="1"/>
          </p:nvPr>
        </p:nvSpPr>
        <p:spPr>
          <a:xfrm>
            <a:off x="677158" y="1371600"/>
            <a:ext cx="8594429" cy="4800600"/>
          </a:xfrm>
        </p:spPr>
        <p:txBody>
          <a:bodyPr>
            <a:normAutofit lnSpcReduction="10000"/>
          </a:bodyPr>
          <a:lstStyle/>
          <a:p>
            <a:pPr marL="0" indent="0">
              <a:buNone/>
            </a:pPr>
            <a:r>
              <a:rPr lang="en-US" sz="2400" dirty="0"/>
              <a:t>Due to effective marketing from the dairy industry, it is still widely believed that cow’s milk is the best source of calcium. As you will see over the next two slides, research shows this is not the case.</a:t>
            </a:r>
          </a:p>
          <a:p>
            <a:pPr marL="0" indent="0">
              <a:buNone/>
            </a:pPr>
            <a:endParaRPr lang="en-US" sz="800" dirty="0"/>
          </a:p>
          <a:p>
            <a:r>
              <a:rPr lang="en-US" dirty="0"/>
              <a:t>One cup of 2% milk has 295mg of calcium and one cup of whole milk has 276mg</a:t>
            </a:r>
            <a:r>
              <a:rPr lang="en-US" sz="1800" baseline="30000" dirty="0"/>
              <a:t>1</a:t>
            </a:r>
            <a:r>
              <a:rPr lang="en-US" dirty="0"/>
              <a:t>.</a:t>
            </a:r>
          </a:p>
          <a:p>
            <a:r>
              <a:rPr lang="en-US" dirty="0"/>
              <a:t>Plant-based foods are far greater sources of calcium without negative health effects:</a:t>
            </a:r>
          </a:p>
          <a:p>
            <a:pPr lvl="1"/>
            <a:r>
              <a:rPr lang="en-US" dirty="0"/>
              <a:t>1 cup almond milk = 450mg</a:t>
            </a:r>
            <a:r>
              <a:rPr lang="en-US" baseline="30000" dirty="0"/>
              <a:t>2</a:t>
            </a:r>
            <a:endParaRPr lang="en-US" dirty="0"/>
          </a:p>
          <a:p>
            <a:pPr lvl="1"/>
            <a:r>
              <a:rPr lang="en-US" dirty="0"/>
              <a:t>1 cup tofu = 516mg</a:t>
            </a:r>
            <a:r>
              <a:rPr lang="en-US" baseline="30000" dirty="0"/>
              <a:t>3</a:t>
            </a:r>
            <a:endParaRPr lang="en-US" dirty="0"/>
          </a:p>
          <a:p>
            <a:pPr lvl="1"/>
            <a:r>
              <a:rPr lang="en-US" dirty="0"/>
              <a:t>1 cup cooked collard greens = 358mg</a:t>
            </a:r>
            <a:r>
              <a:rPr lang="en-US" baseline="30000" dirty="0"/>
              <a:t>3</a:t>
            </a:r>
            <a:endParaRPr lang="en-US" dirty="0"/>
          </a:p>
          <a:p>
            <a:pPr lvl="1"/>
            <a:r>
              <a:rPr lang="en-US" dirty="0"/>
              <a:t>10 medium figs = 270mg</a:t>
            </a:r>
            <a:r>
              <a:rPr lang="en-US" baseline="30000" dirty="0"/>
              <a:t>3</a:t>
            </a:r>
            <a:endParaRPr lang="en-US" dirty="0"/>
          </a:p>
          <a:p>
            <a:pPr lvl="1"/>
            <a:r>
              <a:rPr lang="en-US" dirty="0"/>
              <a:t>1 cup cooked spinach = 244mg</a:t>
            </a:r>
            <a:r>
              <a:rPr lang="en-US" baseline="30000" dirty="0"/>
              <a:t>3</a:t>
            </a:r>
            <a:endParaRPr lang="en-US" dirty="0"/>
          </a:p>
          <a:p>
            <a:endParaRPr lang="en-US" dirty="0"/>
          </a:p>
        </p:txBody>
      </p:sp>
      <p:sp>
        <p:nvSpPr>
          <p:cNvPr id="4" name="TextBox 3">
            <a:extLst>
              <a:ext uri="{FF2B5EF4-FFF2-40B4-BE49-F238E27FC236}">
                <a16:creationId xmlns:a16="http://schemas.microsoft.com/office/drawing/2014/main" id="{BA8F071C-8C92-48C9-8DB3-7D87A9658039}"/>
              </a:ext>
            </a:extLst>
          </p:cNvPr>
          <p:cNvSpPr txBox="1"/>
          <p:nvPr/>
        </p:nvSpPr>
        <p:spPr>
          <a:xfrm>
            <a:off x="677157" y="6172200"/>
            <a:ext cx="8008055" cy="577081"/>
          </a:xfrm>
          <a:prstGeom prst="rect">
            <a:avLst/>
          </a:prstGeom>
          <a:noFill/>
        </p:spPr>
        <p:txBody>
          <a:bodyPr wrap="square" rtlCol="0">
            <a:spAutoFit/>
          </a:bodyPr>
          <a:lstStyle/>
          <a:p>
            <a:r>
              <a:rPr lang="en-US" sz="1050" baseline="30000" dirty="0"/>
              <a:t>1</a:t>
            </a:r>
            <a:r>
              <a:rPr lang="en-US" sz="1050" dirty="0"/>
              <a:t>https://ndb.nal.usda.gov/</a:t>
            </a:r>
            <a:r>
              <a:rPr lang="en-US" sz="1050" dirty="0" err="1"/>
              <a:t>ndb</a:t>
            </a:r>
            <a:r>
              <a:rPr lang="en-US" sz="1050" dirty="0"/>
              <a:t>/</a:t>
            </a:r>
          </a:p>
          <a:p>
            <a:r>
              <a:rPr lang="en-US" sz="1050" baseline="30000" dirty="0"/>
              <a:t>2</a:t>
            </a:r>
            <a:r>
              <a:rPr lang="en-US" sz="1050" dirty="0"/>
              <a:t>https://www.fooducate.com/app#!page=product&amp;id=5388BE3E-19C6-6FF4-4A1B-86836A2A5615</a:t>
            </a:r>
          </a:p>
          <a:p>
            <a:r>
              <a:rPr lang="en-US" sz="1050" baseline="30000" dirty="0"/>
              <a:t>3</a:t>
            </a:r>
            <a:r>
              <a:rPr lang="en-US" sz="1050" dirty="0"/>
              <a:t>http://www.vegkitchen.com/nutrition/calcium/</a:t>
            </a:r>
          </a:p>
        </p:txBody>
      </p:sp>
      <p:pic>
        <p:nvPicPr>
          <p:cNvPr id="6" name="Picture 5">
            <a:extLst>
              <a:ext uri="{FF2B5EF4-FFF2-40B4-BE49-F238E27FC236}">
                <a16:creationId xmlns:a16="http://schemas.microsoft.com/office/drawing/2014/main" id="{1696E23D-FEA7-485E-9E9F-B0CF8E1513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3412" y="4267200"/>
            <a:ext cx="2590800" cy="1732598"/>
          </a:xfrm>
          <a:prstGeom prst="rect">
            <a:avLst/>
          </a:prstGeom>
        </p:spPr>
      </p:pic>
    </p:spTree>
    <p:extLst>
      <p:ext uri="{BB962C8B-B14F-4D97-AF65-F5344CB8AC3E}">
        <p14:creationId xmlns:p14="http://schemas.microsoft.com/office/powerpoint/2010/main" val="98833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38482-828D-4856-9B25-22F8CD02A85F}"/>
              </a:ext>
            </a:extLst>
          </p:cNvPr>
          <p:cNvSpPr>
            <a:spLocks noGrp="1"/>
          </p:cNvSpPr>
          <p:nvPr>
            <p:ph type="title"/>
          </p:nvPr>
        </p:nvSpPr>
        <p:spPr/>
        <p:txBody>
          <a:bodyPr/>
          <a:lstStyle/>
          <a:p>
            <a:r>
              <a:rPr lang="en-US" dirty="0"/>
              <a:t>Milk and Bone Health</a:t>
            </a:r>
          </a:p>
        </p:txBody>
      </p:sp>
      <p:sp>
        <p:nvSpPr>
          <p:cNvPr id="3" name="Content Placeholder 2">
            <a:extLst>
              <a:ext uri="{FF2B5EF4-FFF2-40B4-BE49-F238E27FC236}">
                <a16:creationId xmlns:a16="http://schemas.microsoft.com/office/drawing/2014/main" id="{0910C25C-E4A8-4365-9140-060295226FD2}"/>
              </a:ext>
            </a:extLst>
          </p:cNvPr>
          <p:cNvSpPr>
            <a:spLocks noGrp="1"/>
          </p:cNvSpPr>
          <p:nvPr>
            <p:ph idx="1"/>
          </p:nvPr>
        </p:nvSpPr>
        <p:spPr>
          <a:xfrm>
            <a:off x="677158" y="1731037"/>
            <a:ext cx="8594429" cy="4364963"/>
          </a:xfrm>
        </p:spPr>
        <p:txBody>
          <a:bodyPr>
            <a:normAutofit/>
          </a:bodyPr>
          <a:lstStyle/>
          <a:p>
            <a:pPr marL="0" indent="0">
              <a:buNone/>
            </a:pPr>
            <a:r>
              <a:rPr lang="en-US" sz="2400" dirty="0"/>
              <a:t>Unlike plant-based sources of calcium, research shows that cow’s milk actually leaches calcium from our bones:</a:t>
            </a:r>
          </a:p>
          <a:p>
            <a:pPr marL="0" indent="0">
              <a:buNone/>
            </a:pPr>
            <a:endParaRPr lang="en-US" sz="1000" dirty="0"/>
          </a:p>
          <a:p>
            <a:r>
              <a:rPr lang="en-US" dirty="0"/>
              <a:t>According to Dr. Michael </a:t>
            </a:r>
            <a:r>
              <a:rPr lang="en-US" dirty="0" err="1"/>
              <a:t>Greger</a:t>
            </a:r>
            <a:r>
              <a:rPr lang="en-US" dirty="0"/>
              <a:t>, M.D., there is “no association between milk consumption and lower hip fracture risk</a:t>
            </a:r>
            <a:r>
              <a:rPr lang="en-US" sz="1800" baseline="30000" dirty="0"/>
              <a:t>1</a:t>
            </a:r>
            <a:r>
              <a:rPr lang="en-US" dirty="0"/>
              <a:t>”.</a:t>
            </a:r>
          </a:p>
          <a:p>
            <a:r>
              <a:rPr lang="en-US" dirty="0"/>
              <a:t>Harvard researchers determined that milk consumption during teenage years is not associated with a lower risk of hip fracture, and instead, milk consumption is associated with an increased risk for fracture in men</a:t>
            </a:r>
            <a:r>
              <a:rPr lang="en-US" sz="1800" baseline="30000" dirty="0"/>
              <a:t>1</a:t>
            </a:r>
            <a:r>
              <a:rPr lang="en-US" dirty="0"/>
              <a:t>.</a:t>
            </a:r>
          </a:p>
          <a:p>
            <a:r>
              <a:rPr lang="en-US" dirty="0"/>
              <a:t>A ‘calcium paradox’ exists, wherein countries that consume greater amounts of cow’s milk and calcium, also have higher rates of osteoporosis and fractures</a:t>
            </a:r>
            <a:r>
              <a:rPr lang="en-US" sz="1800" baseline="30000" dirty="0"/>
              <a:t>2</a:t>
            </a:r>
            <a:r>
              <a:rPr lang="en-US" dirty="0"/>
              <a:t>.</a:t>
            </a:r>
          </a:p>
          <a:p>
            <a:pPr marL="0" indent="0">
              <a:buNone/>
            </a:pPr>
            <a:endParaRPr lang="en-US" dirty="0"/>
          </a:p>
        </p:txBody>
      </p:sp>
      <p:sp>
        <p:nvSpPr>
          <p:cNvPr id="4" name="TextBox 3">
            <a:extLst>
              <a:ext uri="{FF2B5EF4-FFF2-40B4-BE49-F238E27FC236}">
                <a16:creationId xmlns:a16="http://schemas.microsoft.com/office/drawing/2014/main" id="{ECBBB264-45AF-4800-9B4E-2CA9F4B192D9}"/>
              </a:ext>
            </a:extLst>
          </p:cNvPr>
          <p:cNvSpPr txBox="1"/>
          <p:nvPr/>
        </p:nvSpPr>
        <p:spPr>
          <a:xfrm>
            <a:off x="677157" y="6172200"/>
            <a:ext cx="8008055" cy="415498"/>
          </a:xfrm>
          <a:prstGeom prst="rect">
            <a:avLst/>
          </a:prstGeom>
          <a:noFill/>
        </p:spPr>
        <p:txBody>
          <a:bodyPr wrap="square" rtlCol="0">
            <a:spAutoFit/>
          </a:bodyPr>
          <a:lstStyle/>
          <a:p>
            <a:r>
              <a:rPr lang="en-US" sz="1050" baseline="30000" dirty="0"/>
              <a:t>1</a:t>
            </a:r>
            <a:r>
              <a:rPr lang="en-US" sz="1050" dirty="0"/>
              <a:t>https://nutritionfacts.org/2017/01/31/why-is-milk-consumption-associated-with-more-bone-fractures/</a:t>
            </a:r>
          </a:p>
          <a:p>
            <a:r>
              <a:rPr lang="en-US" sz="1050" baseline="30000" dirty="0"/>
              <a:t>2</a:t>
            </a:r>
            <a:r>
              <a:rPr lang="en-US" sz="1050" dirty="0"/>
              <a:t>http://nutritionstudies.org/4-keys-to-strong-bones/</a:t>
            </a:r>
          </a:p>
        </p:txBody>
      </p:sp>
      <p:pic>
        <p:nvPicPr>
          <p:cNvPr id="6" name="Picture 5">
            <a:extLst>
              <a:ext uri="{FF2B5EF4-FFF2-40B4-BE49-F238E27FC236}">
                <a16:creationId xmlns:a16="http://schemas.microsoft.com/office/drawing/2014/main" id="{903BFBD6-4232-4C6B-B33E-A42C13CD01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273789">
            <a:off x="5789612" y="228600"/>
            <a:ext cx="3048000" cy="1524000"/>
          </a:xfrm>
          <a:prstGeom prst="rect">
            <a:avLst/>
          </a:prstGeom>
        </p:spPr>
      </p:pic>
    </p:spTree>
    <p:extLst>
      <p:ext uri="{BB962C8B-B14F-4D97-AF65-F5344CB8AC3E}">
        <p14:creationId xmlns:p14="http://schemas.microsoft.com/office/powerpoint/2010/main" val="3910083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3ABB8-2AC2-485B-A577-430785433E89}"/>
              </a:ext>
            </a:extLst>
          </p:cNvPr>
          <p:cNvSpPr>
            <a:spLocks noGrp="1"/>
          </p:cNvSpPr>
          <p:nvPr>
            <p:ph type="title"/>
          </p:nvPr>
        </p:nvSpPr>
        <p:spPr/>
        <p:txBody>
          <a:bodyPr/>
          <a:lstStyle/>
          <a:p>
            <a:r>
              <a:rPr lang="en-US" dirty="0"/>
              <a:t>American Healthcare</a:t>
            </a:r>
          </a:p>
        </p:txBody>
      </p:sp>
      <p:sp>
        <p:nvSpPr>
          <p:cNvPr id="3" name="Content Placeholder 2">
            <a:extLst>
              <a:ext uri="{FF2B5EF4-FFF2-40B4-BE49-F238E27FC236}">
                <a16:creationId xmlns:a16="http://schemas.microsoft.com/office/drawing/2014/main" id="{D423C08D-FE29-4A4F-B53E-976CF0C1D206}"/>
              </a:ext>
            </a:extLst>
          </p:cNvPr>
          <p:cNvSpPr>
            <a:spLocks noGrp="1"/>
          </p:cNvSpPr>
          <p:nvPr>
            <p:ph idx="1"/>
          </p:nvPr>
        </p:nvSpPr>
        <p:spPr>
          <a:xfrm>
            <a:off x="677158" y="1524000"/>
            <a:ext cx="8594429" cy="4517363"/>
          </a:xfrm>
        </p:spPr>
        <p:txBody>
          <a:bodyPr/>
          <a:lstStyle/>
          <a:p>
            <a:pPr marL="0" indent="0">
              <a:buNone/>
            </a:pPr>
            <a:r>
              <a:rPr lang="en-US" sz="2400" dirty="0"/>
              <a:t>America spends the most money per capita on healthcare than any other nation in the world, yet we are not healthier because of it:</a:t>
            </a:r>
          </a:p>
          <a:p>
            <a:r>
              <a:rPr lang="en-US" dirty="0"/>
              <a:t>In 2015 America’s healthcare spending was $3.2 trillion, or an average of $9,990 per person. This amounted to 17.8% of America’s GDP</a:t>
            </a:r>
            <a:r>
              <a:rPr lang="en-US" sz="1800" baseline="30000" dirty="0"/>
              <a:t>1</a:t>
            </a:r>
            <a:r>
              <a:rPr lang="en-US" dirty="0"/>
              <a:t>.</a:t>
            </a:r>
          </a:p>
          <a:p>
            <a:r>
              <a:rPr lang="en-US" dirty="0"/>
              <a:t>The American Healthcare system is ranked #37 worldwide by The World Health Organization</a:t>
            </a:r>
            <a:r>
              <a:rPr lang="en-US" sz="1800" baseline="30000" dirty="0"/>
              <a:t>2</a:t>
            </a:r>
            <a:r>
              <a:rPr lang="en-US" dirty="0"/>
              <a:t>.</a:t>
            </a:r>
          </a:p>
          <a:p>
            <a:r>
              <a:rPr lang="en-US" dirty="0"/>
              <a:t>As reported by an Oxford study</a:t>
            </a:r>
            <a:r>
              <a:rPr lang="en-US" sz="1800" baseline="30000" dirty="0"/>
              <a:t>3</a:t>
            </a:r>
            <a:r>
              <a:rPr lang="en-US" dirty="0"/>
              <a:t>, a plant-based diets could save the world $1 trillion in healthcare costs annually by 2050.</a:t>
            </a:r>
          </a:p>
          <a:p>
            <a:endParaRPr lang="en-US" dirty="0"/>
          </a:p>
        </p:txBody>
      </p:sp>
      <p:sp>
        <p:nvSpPr>
          <p:cNvPr id="4" name="TextBox 3">
            <a:extLst>
              <a:ext uri="{FF2B5EF4-FFF2-40B4-BE49-F238E27FC236}">
                <a16:creationId xmlns:a16="http://schemas.microsoft.com/office/drawing/2014/main" id="{B9E764EE-1866-407D-8418-3D18F871FFBA}"/>
              </a:ext>
            </a:extLst>
          </p:cNvPr>
          <p:cNvSpPr txBox="1"/>
          <p:nvPr/>
        </p:nvSpPr>
        <p:spPr>
          <a:xfrm>
            <a:off x="677158" y="6041363"/>
            <a:ext cx="8008055" cy="738664"/>
          </a:xfrm>
          <a:prstGeom prst="rect">
            <a:avLst/>
          </a:prstGeom>
          <a:noFill/>
        </p:spPr>
        <p:txBody>
          <a:bodyPr wrap="square" rtlCol="0">
            <a:spAutoFit/>
          </a:bodyPr>
          <a:lstStyle/>
          <a:p>
            <a:r>
              <a:rPr lang="en-US" sz="1050" baseline="30000" dirty="0"/>
              <a:t>1</a:t>
            </a:r>
            <a:r>
              <a:rPr lang="en-US" sz="1050" dirty="0"/>
              <a:t>httphttps://www.cms.gov/Research-Statistics-Data-and-Systems/Statistics-Trends-and-Reports/NationalHealthExpendData/downloads/highlights.pdf</a:t>
            </a:r>
          </a:p>
          <a:p>
            <a:r>
              <a:rPr lang="en-US" sz="1050" baseline="30000" dirty="0"/>
              <a:t>2</a:t>
            </a:r>
            <a:r>
              <a:rPr lang="en-US" sz="1050" dirty="0"/>
              <a:t>http://www.who.int/healthinfo/paper30.pdf </a:t>
            </a:r>
          </a:p>
          <a:p>
            <a:r>
              <a:rPr lang="en-US" sz="1050" baseline="30000" dirty="0"/>
              <a:t>3</a:t>
            </a:r>
            <a:r>
              <a:rPr lang="en-US" sz="1050" dirty="0"/>
              <a:t>http://www.pnas.org/content/113/15/4146.full</a:t>
            </a:r>
          </a:p>
        </p:txBody>
      </p:sp>
      <p:pic>
        <p:nvPicPr>
          <p:cNvPr id="6" name="Picture 5">
            <a:extLst>
              <a:ext uri="{FF2B5EF4-FFF2-40B4-BE49-F238E27FC236}">
                <a16:creationId xmlns:a16="http://schemas.microsoft.com/office/drawing/2014/main" id="{3B80620A-81D8-4AEC-A12D-D93DFB09FB26}"/>
              </a:ext>
            </a:extLst>
          </p:cNvPr>
          <p:cNvPicPr>
            <a:picLocks noChangeAspect="1"/>
          </p:cNvPicPr>
          <p:nvPr/>
        </p:nvPicPr>
        <p:blipFill rotWithShape="1">
          <a:blip r:embed="rId2">
            <a:extLst>
              <a:ext uri="{28A0092B-C50C-407E-A947-70E740481C1C}">
                <a14:useLocalDpi xmlns:a14="http://schemas.microsoft.com/office/drawing/2010/main" val="0"/>
              </a:ext>
            </a:extLst>
          </a:blip>
          <a:srcRect l="9334" t="4445" r="4000" b="13333"/>
          <a:stretch/>
        </p:blipFill>
        <p:spPr>
          <a:xfrm>
            <a:off x="6288771" y="4648200"/>
            <a:ext cx="2777441" cy="1581005"/>
          </a:xfrm>
          <a:prstGeom prst="rect">
            <a:avLst/>
          </a:prstGeom>
        </p:spPr>
      </p:pic>
    </p:spTree>
    <p:extLst>
      <p:ext uri="{BB962C8B-B14F-4D97-AF65-F5344CB8AC3E}">
        <p14:creationId xmlns:p14="http://schemas.microsoft.com/office/powerpoint/2010/main" val="3016453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Facet">
  <a:themeElements>
    <a:clrScheme name="Custom 9">
      <a:dk1>
        <a:sysClr val="windowText" lastClr="000000"/>
      </a:dk1>
      <a:lt1>
        <a:sysClr val="window" lastClr="FFFFFF"/>
      </a:lt1>
      <a:dk2>
        <a:srgbClr val="001132"/>
      </a:dk2>
      <a:lt2>
        <a:srgbClr val="E3DED1"/>
      </a:lt2>
      <a:accent1>
        <a:srgbClr val="549E39"/>
      </a:accent1>
      <a:accent2>
        <a:srgbClr val="93D07C"/>
      </a:accent2>
      <a:accent3>
        <a:srgbClr val="C0CF3A"/>
      </a:accent3>
      <a:accent4>
        <a:srgbClr val="029676"/>
      </a:accent4>
      <a:accent5>
        <a:srgbClr val="4AB5C4"/>
      </a:accent5>
      <a:accent6>
        <a:srgbClr val="0989B1"/>
      </a:accent6>
      <a:hlink>
        <a:srgbClr val="50771B"/>
      </a:hlink>
      <a:folHlink>
        <a:srgbClr val="BA6906"/>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2.xml><?xml version="1.0" encoding="utf-8"?>
<a:theme xmlns:a="http://schemas.openxmlformats.org/drawingml/2006/main" name="Office Theme">
  <a:themeElements>
    <a:clrScheme name="StripedBorder_16x9">
      <a:dk1>
        <a:srgbClr val="404040"/>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Glow Edge">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tripedBorder_16x9">
      <a:dk1>
        <a:srgbClr val="404040"/>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Glow Edge">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71C9EA2-3281-42E8-8199-7076EBA4928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0</TotalTime>
  <Words>1388</Words>
  <Application>Microsoft Office PowerPoint</Application>
  <PresentationFormat>Custom</PresentationFormat>
  <Paragraphs>90</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Euphemia</vt:lpstr>
      <vt:lpstr>Trebuchet MS</vt:lpstr>
      <vt:lpstr>Wingdings 3</vt:lpstr>
      <vt:lpstr>Facet</vt:lpstr>
      <vt:lpstr>Interesting and Relevant Facts</vt:lpstr>
      <vt:lpstr>What is a Whole Food, Plant Based Diet?</vt:lpstr>
      <vt:lpstr>Arm Yourself with Information</vt:lpstr>
      <vt:lpstr>Millennials and Veganism:</vt:lpstr>
      <vt:lpstr>Milk Sales</vt:lpstr>
      <vt:lpstr>Protein Sources</vt:lpstr>
      <vt:lpstr>Calcium Sources</vt:lpstr>
      <vt:lpstr>Milk and Bone Health</vt:lpstr>
      <vt:lpstr>American Healthcare</vt:lpstr>
      <vt:lpstr>Vegan Athletes and Celebrities</vt:lpstr>
      <vt:lpstr>Eating WFPB is Cheaper, Healthier, and Tastier:</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2017-10-28T01:16:33Z</dcterms:created>
  <dcterms:modified xsi:type="dcterms:W3CDTF">2017-11-04T21:45:31Z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TC028010989991</vt:lpwstr>
  </property>
</Properties>
</file>